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52" r:id="rId2"/>
    <p:sldId id="453" r:id="rId3"/>
    <p:sldId id="454" r:id="rId4"/>
    <p:sldId id="455" r:id="rId5"/>
    <p:sldId id="456" r:id="rId6"/>
    <p:sldId id="457" r:id="rId7"/>
    <p:sldId id="458" r:id="rId8"/>
    <p:sldId id="459" r:id="rId9"/>
    <p:sldId id="460" r:id="rId10"/>
    <p:sldId id="461" r:id="rId11"/>
    <p:sldId id="462" r:id="rId12"/>
    <p:sldId id="463" r:id="rId13"/>
    <p:sldId id="464" r:id="rId14"/>
    <p:sldId id="465" r:id="rId15"/>
    <p:sldId id="466" r:id="rId16"/>
    <p:sldId id="467" r:id="rId17"/>
    <p:sldId id="468" r:id="rId18"/>
    <p:sldId id="470" r:id="rId19"/>
  </p:sldIdLst>
  <p:sldSz cx="9144000" cy="6858000" type="screen4x3"/>
  <p:notesSz cx="6797675" cy="9926638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79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2E34A8"/>
    <a:srgbClr val="007AD6"/>
    <a:srgbClr val="E2F0F2"/>
    <a:srgbClr val="E7F4F5"/>
    <a:srgbClr val="6FB345"/>
    <a:srgbClr val="336600"/>
    <a:srgbClr val="99CC00"/>
    <a:srgbClr val="1223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72" autoAdjust="0"/>
    <p:restoredTop sz="92958" autoAdjust="0"/>
  </p:normalViewPr>
  <p:slideViewPr>
    <p:cSldViewPr showGuides="1">
      <p:cViewPr varScale="1">
        <p:scale>
          <a:sx n="88" d="100"/>
          <a:sy n="88" d="100"/>
        </p:scale>
        <p:origin x="-1061" y="-53"/>
      </p:cViewPr>
      <p:guideLst>
        <p:guide orient="horz" pos="179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2868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B41E051-564F-4A50-B6FB-BEE6BE6BC528}" type="datetime1">
              <a:rPr lang="it-IT"/>
              <a:pPr>
                <a:defRPr/>
              </a:pPr>
              <a:t>19/09/2019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B229730-13F8-41E3-9EE1-5A89D219E5A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398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97E7FD0E-A659-4A76-806E-4A0FB390C6C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62374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28"/>
          <p:cNvSpPr>
            <a:spLocks noChangeArrowheads="1"/>
          </p:cNvSpPr>
          <p:nvPr userDrawn="1"/>
        </p:nvSpPr>
        <p:spPr bwMode="auto">
          <a:xfrm>
            <a:off x="0" y="6381750"/>
            <a:ext cx="9144000" cy="476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6FB345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it-IT" smtClean="0"/>
          </a:p>
        </p:txBody>
      </p:sp>
      <p:sp>
        <p:nvSpPr>
          <p:cNvPr id="5" name="Rettangolo 30"/>
          <p:cNvSpPr>
            <a:spLocks noChangeArrowheads="1"/>
          </p:cNvSpPr>
          <p:nvPr userDrawn="1"/>
        </p:nvSpPr>
        <p:spPr bwMode="auto">
          <a:xfrm rot="10800000"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6FB345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it-IT" smtClean="0"/>
          </a:p>
        </p:txBody>
      </p:sp>
      <p:grpSp>
        <p:nvGrpSpPr>
          <p:cNvPr id="6" name="Group 38"/>
          <p:cNvGrpSpPr>
            <a:grpSpLocks/>
          </p:cNvGrpSpPr>
          <p:nvPr userDrawn="1"/>
        </p:nvGrpSpPr>
        <p:grpSpPr bwMode="auto">
          <a:xfrm>
            <a:off x="0" y="2005013"/>
            <a:ext cx="247650" cy="2908300"/>
            <a:chOff x="0" y="1263"/>
            <a:chExt cx="156" cy="1832"/>
          </a:xfrm>
        </p:grpSpPr>
        <p:sp>
          <p:nvSpPr>
            <p:cNvPr id="7" name="Rectangle 11"/>
            <p:cNvSpPr>
              <a:spLocks noChangeArrowheads="1"/>
            </p:cNvSpPr>
            <p:nvPr userDrawn="1"/>
          </p:nvSpPr>
          <p:spPr bwMode="auto">
            <a:xfrm>
              <a:off x="0" y="2215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8" name="Rectangle 12"/>
            <p:cNvSpPr>
              <a:spLocks noChangeArrowheads="1"/>
            </p:cNvSpPr>
            <p:nvPr userDrawn="1"/>
          </p:nvSpPr>
          <p:spPr bwMode="auto">
            <a:xfrm>
              <a:off x="0" y="2351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9" name="Rectangle 13"/>
            <p:cNvSpPr>
              <a:spLocks noChangeArrowheads="1"/>
            </p:cNvSpPr>
            <p:nvPr userDrawn="1"/>
          </p:nvSpPr>
          <p:spPr bwMode="auto">
            <a:xfrm>
              <a:off x="0" y="2488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" name="Rectangle 14"/>
            <p:cNvSpPr>
              <a:spLocks noChangeArrowheads="1"/>
            </p:cNvSpPr>
            <p:nvPr userDrawn="1"/>
          </p:nvSpPr>
          <p:spPr bwMode="auto">
            <a:xfrm>
              <a:off x="0" y="2624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1" name="Rectangle 15"/>
            <p:cNvSpPr>
              <a:spLocks noChangeArrowheads="1"/>
            </p:cNvSpPr>
            <p:nvPr userDrawn="1"/>
          </p:nvSpPr>
          <p:spPr bwMode="auto">
            <a:xfrm>
              <a:off x="0" y="1671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2" name="Rectangle 16"/>
            <p:cNvSpPr>
              <a:spLocks noChangeArrowheads="1"/>
            </p:cNvSpPr>
            <p:nvPr userDrawn="1"/>
          </p:nvSpPr>
          <p:spPr bwMode="auto">
            <a:xfrm>
              <a:off x="0" y="1807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3" name="Rectangle 17"/>
            <p:cNvSpPr>
              <a:spLocks noChangeArrowheads="1"/>
            </p:cNvSpPr>
            <p:nvPr userDrawn="1"/>
          </p:nvSpPr>
          <p:spPr bwMode="auto">
            <a:xfrm>
              <a:off x="0" y="1944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4" name="Rectangle 18"/>
            <p:cNvSpPr>
              <a:spLocks noChangeArrowheads="1"/>
            </p:cNvSpPr>
            <p:nvPr userDrawn="1"/>
          </p:nvSpPr>
          <p:spPr bwMode="auto">
            <a:xfrm>
              <a:off x="0" y="2080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5" name="Rectangle 20"/>
            <p:cNvSpPr>
              <a:spLocks noChangeArrowheads="1"/>
            </p:cNvSpPr>
            <p:nvPr userDrawn="1"/>
          </p:nvSpPr>
          <p:spPr bwMode="auto">
            <a:xfrm>
              <a:off x="0" y="1263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6" name="Rectangle 21"/>
            <p:cNvSpPr>
              <a:spLocks noChangeArrowheads="1"/>
            </p:cNvSpPr>
            <p:nvPr userDrawn="1"/>
          </p:nvSpPr>
          <p:spPr bwMode="auto">
            <a:xfrm>
              <a:off x="0" y="1400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7" name="Rectangle 22"/>
            <p:cNvSpPr>
              <a:spLocks noChangeArrowheads="1"/>
            </p:cNvSpPr>
            <p:nvPr userDrawn="1"/>
          </p:nvSpPr>
          <p:spPr bwMode="auto">
            <a:xfrm>
              <a:off x="0" y="1536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8" name="Rectangle 23"/>
            <p:cNvSpPr>
              <a:spLocks noChangeArrowheads="1"/>
            </p:cNvSpPr>
            <p:nvPr userDrawn="1"/>
          </p:nvSpPr>
          <p:spPr bwMode="auto">
            <a:xfrm>
              <a:off x="0" y="2895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9" name="Rectangle 24"/>
            <p:cNvSpPr>
              <a:spLocks noChangeArrowheads="1"/>
            </p:cNvSpPr>
            <p:nvPr userDrawn="1"/>
          </p:nvSpPr>
          <p:spPr bwMode="auto">
            <a:xfrm>
              <a:off x="0" y="3031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20" name="Rectangle 27"/>
            <p:cNvSpPr>
              <a:spLocks noChangeArrowheads="1"/>
            </p:cNvSpPr>
            <p:nvPr userDrawn="1"/>
          </p:nvSpPr>
          <p:spPr bwMode="auto">
            <a:xfrm>
              <a:off x="0" y="2760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</p:grpSp>
      <p:pic>
        <p:nvPicPr>
          <p:cNvPr id="21" name="Picture 42" descr="logo_wh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6484938"/>
            <a:ext cx="2809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Box 43"/>
          <p:cNvSpPr txBox="1">
            <a:spLocks noChangeArrowheads="1"/>
          </p:cNvSpPr>
          <p:nvPr userDrawn="1"/>
        </p:nvSpPr>
        <p:spPr bwMode="auto">
          <a:xfrm>
            <a:off x="1692275" y="6492875"/>
            <a:ext cx="6357938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it-IT" sz="900" b="0" dirty="0" smtClean="0">
                <a:solidFill>
                  <a:srgbClr val="262673"/>
                </a:solidFill>
              </a:rPr>
              <a:t>Centro Collaboratore Italiano dell'Organizzazione Mondiale della Sanità per la Famiglia delle Classificazioni Internazionali</a:t>
            </a:r>
          </a:p>
        </p:txBody>
      </p:sp>
      <p:pic>
        <p:nvPicPr>
          <p:cNvPr id="23" name="Picture 2" descr="R:\AVD Area Salute e Disabilita\2.Documenti condivisi\Modelli Vari\Logo DCS 2014 con famiglia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9063"/>
            <a:ext cx="1987550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7" descr="R:\AVD Area Salute e Disabilita\2.Documenti condivisi\Modelli Vari\Logo-AC 2015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438" y="76200"/>
            <a:ext cx="24384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55650" y="4221163"/>
            <a:ext cx="7632700" cy="2087562"/>
          </a:xfrm>
        </p:spPr>
        <p:txBody>
          <a:bodyPr/>
          <a:lstStyle>
            <a:lvl1pPr marL="0" indent="0" algn="ctr">
              <a:buNone/>
              <a:defRPr sz="3000">
                <a:solidFill>
                  <a:schemeClr val="tx1"/>
                </a:solidFill>
              </a:defRPr>
            </a:lvl1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836613"/>
            <a:ext cx="7632700" cy="3168650"/>
          </a:xfrm>
        </p:spPr>
        <p:txBody>
          <a:bodyPr/>
          <a:lstStyle>
            <a:lvl1pPr>
              <a:defRPr>
                <a:solidFill>
                  <a:srgbClr val="12235B"/>
                </a:solidFill>
              </a:defRPr>
            </a:lvl1pPr>
          </a:lstStyle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538151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2235B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612CE-8304-4D10-A9A5-7A87267C905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8168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2235B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95288" y="1484313"/>
            <a:ext cx="4171950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19638" y="1484313"/>
            <a:ext cx="4173537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E864E-3C22-4AE3-957C-89409A45CF4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29450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/>
          <a:lstStyle>
            <a:lvl1pPr>
              <a:defRPr>
                <a:solidFill>
                  <a:srgbClr val="12235B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AFDD8-01C5-4A42-949F-5DB005F759E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0440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2235B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8AF8E-FA9C-42A4-830B-125888B1462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86875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F6EC-625C-434E-8E18-2F6433455CB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01793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ECF1B-2A8D-4B63-A0DC-E4DAFB99EFB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9410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88013"/>
            <a:ext cx="91440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magine 43" descr="Logo-AC-2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115888"/>
            <a:ext cx="1509712" cy="361950"/>
          </a:xfrm>
          <a:prstGeom prst="rect">
            <a:avLst/>
          </a:prstGeom>
          <a:solidFill>
            <a:schemeClr val="bg1"/>
          </a:solidFill>
          <a:ln w="66675">
            <a:solidFill>
              <a:schemeClr val="bg1"/>
            </a:solidFill>
            <a:miter lim="800000"/>
            <a:headEnd/>
            <a:tailEnd/>
          </a:ln>
        </p:spPr>
      </p:pic>
      <p:grpSp>
        <p:nvGrpSpPr>
          <p:cNvPr id="7" name="Gruppo 31"/>
          <p:cNvGrpSpPr>
            <a:grpSpLocks/>
          </p:cNvGrpSpPr>
          <p:nvPr userDrawn="1"/>
        </p:nvGrpSpPr>
        <p:grpSpPr bwMode="auto">
          <a:xfrm>
            <a:off x="7324725" y="6162675"/>
            <a:ext cx="1743075" cy="579438"/>
            <a:chOff x="7324725" y="6162674"/>
            <a:chExt cx="1743076" cy="578693"/>
          </a:xfrm>
        </p:grpSpPr>
        <p:sp>
          <p:nvSpPr>
            <p:cNvPr id="8" name="Rettangolo 7"/>
            <p:cNvSpPr/>
            <p:nvPr userDrawn="1"/>
          </p:nvSpPr>
          <p:spPr>
            <a:xfrm>
              <a:off x="7324725" y="6162674"/>
              <a:ext cx="1743076" cy="5786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it-IT"/>
            </a:p>
          </p:txBody>
        </p:sp>
        <p:pic>
          <p:nvPicPr>
            <p:cNvPr id="9" name="Picture 2" descr="logoinsiel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9327" y="6237312"/>
              <a:ext cx="443820" cy="443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3" descr="insiel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6237312"/>
              <a:ext cx="1015974" cy="443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Picture 2" descr="R:\AVD Area Salute e Disabilita\2.Documenti condivisi\Modelli Vari\Immagini\Logo DCS 2013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4450"/>
            <a:ext cx="19907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magine 3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178550"/>
            <a:ext cx="1871663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13" name="Segnaposto piè di pagina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" name="Segnaposto numero diapositiva 5"/>
          <p:cNvSpPr>
            <a:spLocks noGrp="1"/>
          </p:cNvSpPr>
          <p:nvPr>
            <p:ph type="sldNum" sz="quarter" idx="11"/>
          </p:nvPr>
        </p:nvSpPr>
        <p:spPr>
          <a:xfrm>
            <a:off x="6732588" y="6356350"/>
            <a:ext cx="5032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F0043-B0F8-43B4-99C5-8FD05D21A8E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44154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0" y="765175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484313"/>
            <a:ext cx="8596312" cy="476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grpSp>
        <p:nvGrpSpPr>
          <p:cNvPr id="1028" name="Group 50"/>
          <p:cNvGrpSpPr>
            <a:grpSpLocks/>
          </p:cNvGrpSpPr>
          <p:nvPr userDrawn="1"/>
        </p:nvGrpSpPr>
        <p:grpSpPr bwMode="auto">
          <a:xfrm>
            <a:off x="0" y="2005013"/>
            <a:ext cx="247650" cy="2908300"/>
            <a:chOff x="0" y="1263"/>
            <a:chExt cx="156" cy="1832"/>
          </a:xfrm>
        </p:grpSpPr>
        <p:sp>
          <p:nvSpPr>
            <p:cNvPr id="1037" name="Rectangle 11"/>
            <p:cNvSpPr>
              <a:spLocks noChangeArrowheads="1"/>
            </p:cNvSpPr>
            <p:nvPr userDrawn="1"/>
          </p:nvSpPr>
          <p:spPr bwMode="auto">
            <a:xfrm>
              <a:off x="0" y="2215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38" name="Rectangle 12"/>
            <p:cNvSpPr>
              <a:spLocks noChangeArrowheads="1"/>
            </p:cNvSpPr>
            <p:nvPr userDrawn="1"/>
          </p:nvSpPr>
          <p:spPr bwMode="auto">
            <a:xfrm>
              <a:off x="0" y="2351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39" name="Rectangle 13"/>
            <p:cNvSpPr>
              <a:spLocks noChangeArrowheads="1"/>
            </p:cNvSpPr>
            <p:nvPr userDrawn="1"/>
          </p:nvSpPr>
          <p:spPr bwMode="auto">
            <a:xfrm>
              <a:off x="0" y="2488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40" name="Rectangle 14"/>
            <p:cNvSpPr>
              <a:spLocks noChangeArrowheads="1"/>
            </p:cNvSpPr>
            <p:nvPr userDrawn="1"/>
          </p:nvSpPr>
          <p:spPr bwMode="auto">
            <a:xfrm>
              <a:off x="0" y="2624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41" name="Rectangle 15"/>
            <p:cNvSpPr>
              <a:spLocks noChangeArrowheads="1"/>
            </p:cNvSpPr>
            <p:nvPr userDrawn="1"/>
          </p:nvSpPr>
          <p:spPr bwMode="auto">
            <a:xfrm>
              <a:off x="0" y="1671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42" name="Rectangle 16"/>
            <p:cNvSpPr>
              <a:spLocks noChangeArrowheads="1"/>
            </p:cNvSpPr>
            <p:nvPr userDrawn="1"/>
          </p:nvSpPr>
          <p:spPr bwMode="auto">
            <a:xfrm>
              <a:off x="0" y="1807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43" name="Rectangle 17"/>
            <p:cNvSpPr>
              <a:spLocks noChangeArrowheads="1"/>
            </p:cNvSpPr>
            <p:nvPr userDrawn="1"/>
          </p:nvSpPr>
          <p:spPr bwMode="auto">
            <a:xfrm>
              <a:off x="0" y="1944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44" name="Rectangle 18"/>
            <p:cNvSpPr>
              <a:spLocks noChangeArrowheads="1"/>
            </p:cNvSpPr>
            <p:nvPr userDrawn="1"/>
          </p:nvSpPr>
          <p:spPr bwMode="auto">
            <a:xfrm>
              <a:off x="0" y="2080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45" name="Rectangle 20"/>
            <p:cNvSpPr>
              <a:spLocks noChangeArrowheads="1"/>
            </p:cNvSpPr>
            <p:nvPr userDrawn="1"/>
          </p:nvSpPr>
          <p:spPr bwMode="auto">
            <a:xfrm>
              <a:off x="0" y="1263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46" name="Rectangle 21"/>
            <p:cNvSpPr>
              <a:spLocks noChangeArrowheads="1"/>
            </p:cNvSpPr>
            <p:nvPr userDrawn="1"/>
          </p:nvSpPr>
          <p:spPr bwMode="auto">
            <a:xfrm>
              <a:off x="0" y="1400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47" name="Rectangle 22"/>
            <p:cNvSpPr>
              <a:spLocks noChangeArrowheads="1"/>
            </p:cNvSpPr>
            <p:nvPr userDrawn="1"/>
          </p:nvSpPr>
          <p:spPr bwMode="auto">
            <a:xfrm>
              <a:off x="0" y="1536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48" name="Rectangle 23"/>
            <p:cNvSpPr>
              <a:spLocks noChangeArrowheads="1"/>
            </p:cNvSpPr>
            <p:nvPr userDrawn="1"/>
          </p:nvSpPr>
          <p:spPr bwMode="auto">
            <a:xfrm>
              <a:off x="0" y="2895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49" name="Rectangle 24"/>
            <p:cNvSpPr>
              <a:spLocks noChangeArrowheads="1"/>
            </p:cNvSpPr>
            <p:nvPr userDrawn="1"/>
          </p:nvSpPr>
          <p:spPr bwMode="auto">
            <a:xfrm>
              <a:off x="0" y="3031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  <p:sp>
          <p:nvSpPr>
            <p:cNvPr id="1050" name="Rectangle 27"/>
            <p:cNvSpPr>
              <a:spLocks noChangeArrowheads="1"/>
            </p:cNvSpPr>
            <p:nvPr userDrawn="1"/>
          </p:nvSpPr>
          <p:spPr bwMode="auto">
            <a:xfrm>
              <a:off x="0" y="2760"/>
              <a:ext cx="156" cy="64"/>
            </a:xfrm>
            <a:prstGeom prst="rect">
              <a:avLst/>
            </a:prstGeom>
            <a:solidFill>
              <a:srgbClr val="171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it-IT" b="0" smtClean="0"/>
            </a:p>
          </p:txBody>
        </p:sp>
      </p:grpSp>
      <p:sp>
        <p:nvSpPr>
          <p:cNvPr id="1101" name="Text Box 77"/>
          <p:cNvSpPr txBox="1">
            <a:spLocks noChangeArrowheads="1"/>
          </p:cNvSpPr>
          <p:nvPr userDrawn="1"/>
        </p:nvSpPr>
        <p:spPr bwMode="auto">
          <a:xfrm>
            <a:off x="2555875" y="6165850"/>
            <a:ext cx="467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it-IT" sz="1800" smtClean="0"/>
          </a:p>
        </p:txBody>
      </p:sp>
      <p:sp>
        <p:nvSpPr>
          <p:cNvPr id="1030" name="Rettangolo 22"/>
          <p:cNvSpPr>
            <a:spLocks noChangeArrowheads="1"/>
          </p:cNvSpPr>
          <p:nvPr userDrawn="1"/>
        </p:nvSpPr>
        <p:spPr bwMode="auto">
          <a:xfrm rot="10800000"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6FB345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it-IT" smtClean="0"/>
          </a:p>
        </p:txBody>
      </p:sp>
      <p:sp>
        <p:nvSpPr>
          <p:cNvPr id="1031" name="Rettangolo 26"/>
          <p:cNvSpPr>
            <a:spLocks noChangeArrowheads="1"/>
          </p:cNvSpPr>
          <p:nvPr userDrawn="1"/>
        </p:nvSpPr>
        <p:spPr bwMode="auto">
          <a:xfrm>
            <a:off x="0" y="6381750"/>
            <a:ext cx="9144000" cy="476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6FB345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it-IT" smtClean="0"/>
          </a:p>
        </p:txBody>
      </p:sp>
      <p:pic>
        <p:nvPicPr>
          <p:cNvPr id="1032" name="Picture 42" descr="logo_who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6484938"/>
            <a:ext cx="2809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 Box 43"/>
          <p:cNvSpPr txBox="1">
            <a:spLocks noChangeArrowheads="1"/>
          </p:cNvSpPr>
          <p:nvPr userDrawn="1"/>
        </p:nvSpPr>
        <p:spPr bwMode="auto">
          <a:xfrm>
            <a:off x="1692275" y="6492875"/>
            <a:ext cx="6357938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it-IT" sz="900" b="0" dirty="0" smtClean="0">
                <a:solidFill>
                  <a:srgbClr val="262673"/>
                </a:solidFill>
              </a:rPr>
              <a:t>Centro Collaboratore Italiano dell'Organizzazione Mondiale della Sanità per la Famiglia delle Classificazioni Internazionali</a:t>
            </a:r>
          </a:p>
        </p:txBody>
      </p:sp>
      <p:sp>
        <p:nvSpPr>
          <p:cNvPr id="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6913" y="6381750"/>
            <a:ext cx="8270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BE7655E-A35A-4629-A56B-7D00AB0AA48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pic>
        <p:nvPicPr>
          <p:cNvPr id="1035" name="Picture 2" descr="R:\AVD Area Salute e Disabilita\2.Documenti condivisi\Modelli Vari\Logo DCS 2014 con famiglia.jpg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9063"/>
            <a:ext cx="1987550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27" descr="R:\AVD Area Salute e Disabilita\2.Documenti condivisi\Modelli Vari\Logo-AC 2015.png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438" y="76200"/>
            <a:ext cx="24384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17" r:id="rId1"/>
    <p:sldLayoutId id="2147484311" r:id="rId2"/>
    <p:sldLayoutId id="2147484312" r:id="rId3"/>
    <p:sldLayoutId id="2147484313" r:id="rId4"/>
    <p:sldLayoutId id="2147484314" r:id="rId5"/>
    <p:sldLayoutId id="2147484315" r:id="rId6"/>
    <p:sldLayoutId id="2147484316" r:id="rId7"/>
    <p:sldLayoutId id="2147484318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2235B"/>
          </a:solidFill>
          <a:latin typeface="+mj-lt"/>
          <a:ea typeface="MS PGothic" pitchFamily="34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2235B"/>
          </a:solidFill>
          <a:latin typeface="Arial" charset="0"/>
          <a:ea typeface="MS PGothic" pitchFamily="34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2235B"/>
          </a:solidFill>
          <a:latin typeface="Arial" charset="0"/>
          <a:ea typeface="MS PGothic" pitchFamily="34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2235B"/>
          </a:solidFill>
          <a:latin typeface="Arial" charset="0"/>
          <a:ea typeface="MS PGothic" pitchFamily="34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2235B"/>
          </a:solidFill>
          <a:latin typeface="Arial" charset="0"/>
          <a:ea typeface="MS PGothic" pitchFamily="34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6FB345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6FB345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6FB345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6FB34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71738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71738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71738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71738"/>
          </a:solidFill>
          <a:latin typeface="+mn-lt"/>
          <a:ea typeface="ＭＳ Ｐゴシック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olo 2"/>
          <p:cNvSpPr>
            <a:spLocks noGrp="1"/>
          </p:cNvSpPr>
          <p:nvPr>
            <p:ph type="ctrTitle"/>
          </p:nvPr>
        </p:nvSpPr>
        <p:spPr>
          <a:xfrm>
            <a:off x="611188" y="1270819"/>
            <a:ext cx="8208962" cy="2662237"/>
          </a:xfrm>
        </p:spPr>
        <p:txBody>
          <a:bodyPr/>
          <a:lstStyle/>
          <a:p>
            <a:r>
              <a:rPr lang="it-IT" altLang="it-IT" sz="2000" dirty="0" smtClean="0"/>
              <a:t>UTILIZZO DELL’ICD-10 </a:t>
            </a:r>
            <a:br>
              <a:rPr lang="it-IT" altLang="it-IT" sz="2000" dirty="0" smtClean="0"/>
            </a:br>
            <a:r>
              <a:rPr lang="it-IT" altLang="it-IT" sz="2000" dirty="0" smtClean="0"/>
              <a:t>PER LA CODIFICA DELLE MALATTIE</a:t>
            </a:r>
            <a:br>
              <a:rPr lang="it-IT" altLang="it-IT" sz="2000" dirty="0" smtClean="0"/>
            </a:br>
            <a:r>
              <a:rPr lang="it-IT" altLang="it-IT" sz="2000" dirty="0" smtClean="0"/>
              <a:t>E DEI PROBLEMI SANITARI CORRELATI</a:t>
            </a:r>
            <a:r>
              <a:rPr lang="it-IT" altLang="it-IT" sz="2800" dirty="0" smtClean="0"/>
              <a:t/>
            </a:r>
            <a:br>
              <a:rPr lang="it-IT" altLang="it-IT" sz="2800" dirty="0" smtClean="0"/>
            </a:br>
            <a:r>
              <a:rPr lang="it-IT" altLang="it-IT" sz="2800" dirty="0" smtClean="0"/>
              <a:t/>
            </a:r>
            <a:br>
              <a:rPr lang="it-IT" altLang="it-IT" sz="2800" dirty="0" smtClean="0"/>
            </a:br>
            <a:r>
              <a:rPr lang="it-IT" altLang="it-IT" dirty="0" smtClean="0"/>
              <a:t>I</a:t>
            </a:r>
            <a:r>
              <a:rPr lang="it-IT" altLang="it-IT" sz="2800" dirty="0" smtClean="0"/>
              <a:t> </a:t>
            </a:r>
            <a:r>
              <a:rPr lang="it-IT" altLang="it-IT" sz="3600" dirty="0" smtClean="0"/>
              <a:t>CODICI R e </a:t>
            </a:r>
            <a:r>
              <a:rPr lang="it-IT" altLang="it-IT" dirty="0" smtClean="0"/>
              <a:t>L’</a:t>
            </a:r>
            <a:r>
              <a:rPr lang="it-IT" altLang="it-IT" sz="3600" dirty="0" smtClean="0"/>
              <a:t>ESAME </a:t>
            </a:r>
            <a:r>
              <a:rPr lang="it-IT" altLang="it-IT" sz="3600" dirty="0" smtClean="0"/>
              <a:t>OBIETTIVO</a:t>
            </a:r>
            <a:br>
              <a:rPr lang="it-IT" altLang="it-IT" sz="3600" dirty="0" smtClean="0"/>
            </a:br>
            <a:r>
              <a:rPr lang="it-IT" altLang="it-IT" sz="3600" dirty="0" smtClean="0"/>
              <a:t>nei servizi per la salute mentale</a:t>
            </a:r>
            <a:r>
              <a:rPr lang="it-IT" altLang="it-IT" sz="3600" dirty="0" smtClean="0"/>
              <a:t/>
            </a:r>
            <a:br>
              <a:rPr lang="it-IT" altLang="it-IT" sz="3600" dirty="0" smtClean="0"/>
            </a:br>
            <a:r>
              <a:rPr lang="it-IT" altLang="it-IT" sz="2800" dirty="0" smtClean="0"/>
              <a:t/>
            </a:r>
            <a:br>
              <a:rPr lang="it-IT" altLang="it-IT" sz="2800" dirty="0" smtClean="0"/>
            </a:br>
            <a:endParaRPr lang="it-IT" altLang="it-IT" sz="2800" dirty="0" smtClean="0"/>
          </a:p>
        </p:txBody>
      </p:sp>
      <p:pic>
        <p:nvPicPr>
          <p:cNvPr id="4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7032"/>
            <a:ext cx="7632700" cy="2591693"/>
          </a:xfrm>
        </p:spPr>
        <p:txBody>
          <a:bodyPr/>
          <a:lstStyle/>
          <a:p>
            <a:pPr eaLnBrk="1" hangingPunct="1"/>
            <a:endParaRPr lang="en-US" b="1" dirty="0" smtClean="0"/>
          </a:p>
          <a:p>
            <a:pPr eaLnBrk="1" hangingPunct="1"/>
            <a:r>
              <a:rPr lang="en-US" sz="2000" i="1" dirty="0" err="1" smtClean="0"/>
              <a:t>Dott.ssa</a:t>
            </a:r>
            <a:r>
              <a:rPr lang="en-US" sz="2000" i="1" dirty="0" smtClean="0"/>
              <a:t> Lucilla Frattura e </a:t>
            </a:r>
            <a:r>
              <a:rPr lang="en-US" sz="2000" i="1" dirty="0" err="1" smtClean="0"/>
              <a:t>Dott</a:t>
            </a:r>
            <a:r>
              <a:rPr lang="en-US" sz="2000" i="1" dirty="0" smtClean="0"/>
              <a:t>. Carlo Zavaroni</a:t>
            </a:r>
          </a:p>
          <a:p>
            <a:pPr eaLnBrk="1" hangingPunct="1"/>
            <a:r>
              <a:rPr lang="en-US" sz="1400" dirty="0" smtClean="0"/>
              <a:t>Centro </a:t>
            </a:r>
            <a:r>
              <a:rPr lang="en-US" sz="1400" dirty="0" err="1" smtClean="0"/>
              <a:t>Collaboratore</a:t>
            </a:r>
            <a:r>
              <a:rPr lang="en-US" sz="1400" dirty="0" smtClean="0"/>
              <a:t> </a:t>
            </a:r>
            <a:r>
              <a:rPr lang="en-US" sz="1400" dirty="0" err="1" smtClean="0"/>
              <a:t>Italiano</a:t>
            </a:r>
            <a:r>
              <a:rPr lang="en-US" sz="1400" dirty="0" smtClean="0"/>
              <a:t> </a:t>
            </a:r>
            <a:r>
              <a:rPr lang="en-US" sz="1400" dirty="0" err="1" smtClean="0"/>
              <a:t>dell’OMS</a:t>
            </a:r>
            <a:r>
              <a:rPr lang="en-US" sz="1400" dirty="0" smtClean="0"/>
              <a:t> per la </a:t>
            </a:r>
            <a:r>
              <a:rPr lang="en-US" sz="1400" dirty="0" err="1" smtClean="0"/>
              <a:t>Famiglia</a:t>
            </a:r>
            <a:r>
              <a:rPr lang="en-US" sz="1400" dirty="0" smtClean="0"/>
              <a:t> </a:t>
            </a:r>
            <a:r>
              <a:rPr lang="en-US" sz="1400" dirty="0" err="1" smtClean="0"/>
              <a:t>delle</a:t>
            </a:r>
            <a:r>
              <a:rPr lang="en-US" sz="1400" dirty="0" smtClean="0"/>
              <a:t> </a:t>
            </a:r>
            <a:r>
              <a:rPr lang="en-US" sz="1400" dirty="0" err="1" smtClean="0"/>
              <a:t>Classificazioni</a:t>
            </a:r>
            <a:r>
              <a:rPr lang="en-US" sz="1400" dirty="0" smtClean="0"/>
              <a:t> </a:t>
            </a:r>
            <a:r>
              <a:rPr lang="en-US" sz="1400" dirty="0" err="1" smtClean="0"/>
              <a:t>Internazionali</a:t>
            </a:r>
            <a:r>
              <a:rPr lang="en-US" sz="1400" dirty="0" smtClean="0"/>
              <a:t>, </a:t>
            </a:r>
          </a:p>
          <a:p>
            <a:pPr eaLnBrk="1" hangingPunct="1"/>
            <a:r>
              <a:rPr lang="en-US" sz="1400" dirty="0" err="1" smtClean="0"/>
              <a:t>Direzione</a:t>
            </a:r>
            <a:r>
              <a:rPr lang="en-US" sz="1400" dirty="0" smtClean="0"/>
              <a:t> </a:t>
            </a:r>
            <a:r>
              <a:rPr lang="en-US" sz="1400" dirty="0" err="1" smtClean="0"/>
              <a:t>Centrale</a:t>
            </a:r>
            <a:r>
              <a:rPr lang="en-US" sz="1400" dirty="0" smtClean="0"/>
              <a:t> Salute, Regione </a:t>
            </a:r>
            <a:r>
              <a:rPr lang="en-US" sz="1400" dirty="0" err="1" smtClean="0"/>
              <a:t>Autonoma</a:t>
            </a:r>
            <a:r>
              <a:rPr lang="en-US" sz="1400" dirty="0" smtClean="0"/>
              <a:t> Friuli </a:t>
            </a:r>
            <a:r>
              <a:rPr lang="en-US" sz="1400" dirty="0" err="1" smtClean="0"/>
              <a:t>Venezia</a:t>
            </a:r>
            <a:r>
              <a:rPr lang="en-US" sz="1400" dirty="0" smtClean="0"/>
              <a:t> Giulia</a:t>
            </a:r>
          </a:p>
          <a:p>
            <a:pPr eaLnBrk="1" hangingPunct="1"/>
            <a:r>
              <a:rPr lang="en-US" sz="1400" dirty="0" smtClean="0"/>
              <a:t>SS Area </a:t>
            </a:r>
            <a:r>
              <a:rPr lang="en-US" sz="1400" dirty="0" err="1" smtClean="0"/>
              <a:t>delle</a:t>
            </a:r>
            <a:r>
              <a:rPr lang="en-US" sz="1400" dirty="0" smtClean="0"/>
              <a:t> </a:t>
            </a:r>
            <a:r>
              <a:rPr lang="en-US" sz="1400" dirty="0" err="1" smtClean="0"/>
              <a:t>classificazioni</a:t>
            </a:r>
            <a:r>
              <a:rPr lang="en-US" sz="1400" dirty="0" smtClean="0"/>
              <a:t>, </a:t>
            </a:r>
            <a:r>
              <a:rPr lang="en-US" sz="1400" dirty="0" err="1" smtClean="0"/>
              <a:t>Azienda</a:t>
            </a:r>
            <a:r>
              <a:rPr lang="en-US" sz="1400" dirty="0" smtClean="0"/>
              <a:t> per </a:t>
            </a:r>
            <a:r>
              <a:rPr lang="en-US" sz="1400" dirty="0" err="1" smtClean="0"/>
              <a:t>l’Assistenza</a:t>
            </a:r>
            <a:r>
              <a:rPr lang="en-US" sz="1400" dirty="0" smtClean="0"/>
              <a:t> Sanitaria n.2 </a:t>
            </a:r>
            <a:r>
              <a:rPr lang="en-US" sz="1400" dirty="0" err="1" smtClean="0"/>
              <a:t>Bassa</a:t>
            </a:r>
            <a:r>
              <a:rPr lang="en-US" sz="1400" dirty="0" smtClean="0"/>
              <a:t> </a:t>
            </a:r>
            <a:r>
              <a:rPr lang="en-US" sz="1400" dirty="0" err="1" smtClean="0"/>
              <a:t>Friulana-Isontina</a:t>
            </a:r>
            <a:endParaRPr lang="en-US" sz="1400" dirty="0" smtClean="0"/>
          </a:p>
          <a:p>
            <a:pPr eaLnBrk="1" hangingPunct="1"/>
            <a:r>
              <a:rPr lang="en-US" sz="1400" dirty="0" smtClean="0"/>
              <a:t>2018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12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726490"/>
              </p:ext>
            </p:extLst>
          </p:nvPr>
        </p:nvGraphicFramePr>
        <p:xfrm>
          <a:off x="395288" y="1124744"/>
          <a:ext cx="8497192" cy="5171522"/>
        </p:xfrm>
        <a:graphic>
          <a:graphicData uri="http://schemas.openxmlformats.org/drawingml/2006/table">
            <a:tbl>
              <a:tblPr/>
              <a:tblGrid>
                <a:gridCol w="3515466"/>
                <a:gridCol w="952745"/>
                <a:gridCol w="4028981"/>
              </a:tblGrid>
              <a:tr h="189436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2612">
                <a:tc row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Segni/sintomi per apparato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ICD-10-OMS 2000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578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codice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titolo della categoria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16538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Sistema nervoso e sistema 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osteomuscolare</a:t>
                      </a:r>
                      <a:endParaRPr kumimoji="0" lang="it-IT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eventualmente specificare: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movimenti involontari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movimenti anormali della testa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tremore non specificato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crampo e spasmo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fascicolazione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andatura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andatura atassica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andatura paralitica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difficoltà alla deambulazione non classificata altrove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altri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tetania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meningismo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riflesso anormale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anormalità posturale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click dell’anca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R25-R29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5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R25.- 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R25.0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R25.1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R25.2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R25.3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R26.-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R26.0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R26.1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R26.2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R29.-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R29.0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R29.1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R29.2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R29.3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R29.4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Sintomi e segni che interessano il sistema nervoso ed il sistema 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osteomuscolare</a:t>
                      </a:r>
                      <a:endParaRPr kumimoji="0" lang="it-IT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Movimenti involontari anormali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Anormalità dell'andatura e della motilità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Altri sintomi e segni che interessano il sistema nervoso ed il sistema </a:t>
                      </a:r>
                      <a:r>
                        <a:rPr kumimoji="0" lang="it-IT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osteomuscolare</a:t>
                      </a: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13314" name="Titolo 1"/>
          <p:cNvSpPr>
            <a:spLocks noGrp="1"/>
          </p:cNvSpPr>
          <p:nvPr>
            <p:ph type="title"/>
          </p:nvPr>
        </p:nvSpPr>
        <p:spPr>
          <a:xfrm>
            <a:off x="0" y="765076"/>
            <a:ext cx="9144000" cy="575692"/>
          </a:xfrm>
        </p:spPr>
        <p:txBody>
          <a:bodyPr/>
          <a:lstStyle/>
          <a:p>
            <a:r>
              <a:rPr lang="it-IT" altLang="it-IT" sz="2600" dirty="0" smtClean="0"/>
              <a:t>Esame obiettivo - </a:t>
            </a:r>
            <a:r>
              <a:rPr lang="it-IT" altLang="it-IT" sz="2200" dirty="0" smtClean="0"/>
              <a:t>condizioni codificabili in ICD-10 (1)</a:t>
            </a:r>
          </a:p>
        </p:txBody>
      </p:sp>
      <p:sp>
        <p:nvSpPr>
          <p:cNvPr id="13315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6B0CF09-CC5C-4621-AE9A-4E6DA2C4746C}" type="slidenum">
              <a:rPr lang="it-IT" altLang="it-IT"/>
              <a:pPr/>
              <a:t>10</a:t>
            </a:fld>
            <a:endParaRPr lang="it-IT" altLang="it-IT"/>
          </a:p>
        </p:txBody>
      </p:sp>
      <p:pic>
        <p:nvPicPr>
          <p:cNvPr id="6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20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548970"/>
              </p:ext>
            </p:extLst>
          </p:nvPr>
        </p:nvGraphicFramePr>
        <p:xfrm>
          <a:off x="395288" y="1232812"/>
          <a:ext cx="8497887" cy="5004500"/>
        </p:xfrm>
        <a:graphic>
          <a:graphicData uri="http://schemas.openxmlformats.org/drawingml/2006/table">
            <a:tbl>
              <a:tblPr/>
              <a:tblGrid>
                <a:gridCol w="3515754"/>
                <a:gridCol w="952823"/>
                <a:gridCol w="4029310"/>
              </a:tblGrid>
              <a:tr h="182179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9869">
                <a:tc row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Segni/sintomi per apparato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ICD-10-OMS 2000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635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codice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titolo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73681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Funzioni cognitive, sensi, percezioni, stato emotivo e comportamento</a:t>
                      </a:r>
                      <a:endParaRPr kumimoji="0" lang="it-IT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eventualmente specificare: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sonnolenza, stupor e coma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269875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sonnolenza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269875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stupor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  <a:tab pos="269875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coma non specificato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disorientamento e amnesia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disorientamento non specificato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amnesia anterograda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amnesia retrograda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altra amnesia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vertigine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disturbi dell’olfatto e del gusto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anosmia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parosmia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parageusia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R40-R46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5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R40.-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R40.0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R40.1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R40.2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R41.-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R41.0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R41.1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R41.2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R41.3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R43.-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R43.0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R43.1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R43.2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Sintomi e segni che interessano le facoltà cognitive, la percezione, lo stato emotivo ed il comportamento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Sonnolenza, stupor e coma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Altri sintomi e segni che interessano le funzioni cognitive e lo stato di coscienza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Vertigine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Disturbi dell'olfatto e del gusto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(continua)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14338" name="Titolo 1"/>
          <p:cNvSpPr>
            <a:spLocks noGrp="1"/>
          </p:cNvSpPr>
          <p:nvPr>
            <p:ph type="title"/>
          </p:nvPr>
        </p:nvSpPr>
        <p:spPr>
          <a:xfrm>
            <a:off x="0" y="765175"/>
            <a:ext cx="9144000" cy="647601"/>
          </a:xfrm>
        </p:spPr>
        <p:txBody>
          <a:bodyPr/>
          <a:lstStyle/>
          <a:p>
            <a:r>
              <a:rPr lang="it-IT" altLang="it-IT" sz="2600" dirty="0" smtClean="0"/>
              <a:t>Esame obiettivo - </a:t>
            </a:r>
            <a:r>
              <a:rPr lang="it-IT" altLang="it-IT" sz="2200" dirty="0" smtClean="0"/>
              <a:t>condizioni codificabili in ICD-10 (2)</a:t>
            </a:r>
          </a:p>
        </p:txBody>
      </p:sp>
      <p:sp>
        <p:nvSpPr>
          <p:cNvPr id="14339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B5A6945-6A3E-4A8A-AD76-95B0B8C5F43B}" type="slidenum">
              <a:rPr lang="it-IT" altLang="it-IT"/>
              <a:pPr/>
              <a:t>11</a:t>
            </a:fld>
            <a:endParaRPr lang="it-IT" altLang="it-IT"/>
          </a:p>
        </p:txBody>
      </p:sp>
      <p:pic>
        <p:nvPicPr>
          <p:cNvPr id="6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232910"/>
              </p:ext>
            </p:extLst>
          </p:nvPr>
        </p:nvGraphicFramePr>
        <p:xfrm>
          <a:off x="395288" y="1124744"/>
          <a:ext cx="8497887" cy="5158378"/>
        </p:xfrm>
        <a:graphic>
          <a:graphicData uri="http://schemas.openxmlformats.org/drawingml/2006/table">
            <a:tbl>
              <a:tblPr/>
              <a:tblGrid>
                <a:gridCol w="3515754"/>
                <a:gridCol w="952823"/>
                <a:gridCol w="4029310"/>
              </a:tblGrid>
              <a:tr h="18562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443">
                <a:tc row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Segni/sintomi per apparato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ICD-10-OMS 2000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codice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titolo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87089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(continua)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Funzioni cognitive, sensi, percezioni, stato emotivo e comportamento</a:t>
                      </a:r>
                      <a:endParaRPr kumimoji="0" lang="it-IT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eventualmente specificare: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sensazioni</a:t>
                      </a: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 e percezioni generali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endParaRPr kumimoji="0" lang="it-IT" sz="13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allucinazioni uditive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allucinazioni visive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altre alluci</a:t>
                      </a: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nazi</a:t>
                      </a: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oni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manifestazioni riguardanti lo stato emotivo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nervosismo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agitazione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tristezza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apatia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irritabilità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ostilità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violenza fisica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stato di shock o stress emotivo non specificato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altri sintomi e segni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R40-R46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5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R44.-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3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R44.0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R44.1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R44.2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R45.-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R45.0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R45.1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R45.2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R45.3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R45.4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R45.5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R45.6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R45.7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3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R45.8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Sintomi e segni che interessano le facoltà cognitive, la percezione, lo stato emotivo ed il comportamento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Altri sintomi e segni che interessano le sensazioni e le percezioni generali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3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3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3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Sintomi e segni che interessano lo stato emozionale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(continua)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15362" name="Titolo 1"/>
          <p:cNvSpPr>
            <a:spLocks noGrp="1"/>
          </p:cNvSpPr>
          <p:nvPr>
            <p:ph type="title"/>
          </p:nvPr>
        </p:nvSpPr>
        <p:spPr>
          <a:xfrm>
            <a:off x="0" y="765175"/>
            <a:ext cx="9144000" cy="503585"/>
          </a:xfrm>
        </p:spPr>
        <p:txBody>
          <a:bodyPr/>
          <a:lstStyle/>
          <a:p>
            <a:r>
              <a:rPr lang="it-IT" altLang="it-IT" sz="2600" dirty="0" smtClean="0"/>
              <a:t>Esame obiettivo - </a:t>
            </a:r>
            <a:r>
              <a:rPr lang="it-IT" altLang="it-IT" sz="2200" dirty="0" smtClean="0"/>
              <a:t>condizioni codificabili in ICD-10 (3)</a:t>
            </a:r>
          </a:p>
        </p:txBody>
      </p:sp>
      <p:sp>
        <p:nvSpPr>
          <p:cNvPr id="15363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80EE1FD-D002-4051-B7EE-56A6C7DB5F75}" type="slidenum">
              <a:rPr lang="it-IT" altLang="it-IT"/>
              <a:pPr/>
              <a:t>12</a:t>
            </a:fld>
            <a:endParaRPr lang="it-IT" altLang="it-IT"/>
          </a:p>
        </p:txBody>
      </p:sp>
      <p:pic>
        <p:nvPicPr>
          <p:cNvPr id="6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6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2600" smtClean="0"/>
              <a:t>Esame obiettivo - </a:t>
            </a:r>
            <a:r>
              <a:rPr lang="it-IT" altLang="it-IT" sz="2200" smtClean="0"/>
              <a:t>condizioni codificabili in ICD-10 (4)</a:t>
            </a:r>
          </a:p>
        </p:txBody>
      </p:sp>
      <p:sp>
        <p:nvSpPr>
          <p:cNvPr id="16387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8F09482-BEBE-4AC0-9273-6D747D96A74D}" type="slidenum">
              <a:rPr lang="it-IT" altLang="it-IT"/>
              <a:pPr/>
              <a:t>13</a:t>
            </a:fld>
            <a:endParaRPr lang="it-IT" alt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826332"/>
              </p:ext>
            </p:extLst>
          </p:nvPr>
        </p:nvGraphicFramePr>
        <p:xfrm>
          <a:off x="395288" y="1301750"/>
          <a:ext cx="8497887" cy="4919618"/>
        </p:xfrm>
        <a:graphic>
          <a:graphicData uri="http://schemas.openxmlformats.org/drawingml/2006/table">
            <a:tbl>
              <a:tblPr/>
              <a:tblGrid>
                <a:gridCol w="3515754"/>
                <a:gridCol w="952823"/>
                <a:gridCol w="4029310"/>
              </a:tblGrid>
              <a:tr h="185739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327">
                <a:tc row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Segni/sintomi per apparato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ICD-10-OMS 2000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codice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titolo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886196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(continua)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Funzioni cognitive, sensi, percezioni, stato emotivo e comportamento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eventualmente specificare: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aspetto e comportamento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scarsa igiene personale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apparenza di persona bizzarra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comportamento strano ed incomprensibile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iperattività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reattività lenta o scarsa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carattere sospettoso od evasivo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ansia e preoccupazione eccessivi di fronte ad eventi stressanti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inusuale grado di loquacità e </a:t>
                      </a:r>
                      <a:r>
                        <a:rPr kumimoji="0" lang="it-IT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circostanzialità</a:t>
                      </a: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 che nascondono il motivo del consulto e del contatto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altro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R40-R46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5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R46.-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R46.0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R46.1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R46.2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R46.3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R46.4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R46.5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R46.6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R46.7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R46.8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Sintomi e segni che interessano le facoltà cognitive, la percezione, lo stato emotivo ed il comportamento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Sintomi e segni che interessano l'aspetto e il comportamento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pic>
        <p:nvPicPr>
          <p:cNvPr id="6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2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2600" smtClean="0"/>
              <a:t>Esame obiettivo - </a:t>
            </a:r>
            <a:r>
              <a:rPr lang="it-IT" altLang="it-IT" sz="2200" smtClean="0"/>
              <a:t>condizioni codificabili in ICD-10 (5)</a:t>
            </a:r>
          </a:p>
        </p:txBody>
      </p:sp>
      <p:sp>
        <p:nvSpPr>
          <p:cNvPr id="17411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7B700FF-1441-4B05-958E-8D5697E9D80F}" type="slidenum">
              <a:rPr lang="it-IT" altLang="it-IT"/>
              <a:pPr/>
              <a:t>14</a:t>
            </a:fld>
            <a:endParaRPr lang="it-IT" alt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274039"/>
              </p:ext>
            </p:extLst>
          </p:nvPr>
        </p:nvGraphicFramePr>
        <p:xfrm>
          <a:off x="395288" y="1301750"/>
          <a:ext cx="8497887" cy="4420099"/>
        </p:xfrm>
        <a:graphic>
          <a:graphicData uri="http://schemas.openxmlformats.org/drawingml/2006/table">
            <a:tbl>
              <a:tblPr/>
              <a:tblGrid>
                <a:gridCol w="3515754"/>
                <a:gridCol w="952823"/>
                <a:gridCol w="4029310"/>
              </a:tblGrid>
              <a:tr h="19744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3626">
                <a:tc row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Segni/sintomi per apparato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ICD-10-OMS 2000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8733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codice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titolo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4076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Linguaggio e fonazione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eventualmente specificare: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disfasia ed afasia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disartria ed </a:t>
                      </a:r>
                      <a:r>
                        <a:rPr kumimoji="0" lang="it-IT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anartria</a:t>
                      </a: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dislessia e alessia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agnosia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aprassia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altri (</a:t>
                      </a:r>
                      <a:r>
                        <a:rPr kumimoji="0" lang="it-IT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acalculia</a:t>
                      </a: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 e agrafia)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disfonia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afonia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R47-R49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R47.0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R47.1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R48.0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R48.1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R48.2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R48.8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R49.0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R49.1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Sintomi e segni che interessano il linguaggio e la voce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37692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Ritardo dello sviluppo fisiologico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eventualmente specificare: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ritardo di tappa fondamentale dello sviluppo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altre forme di ritardo dello sviluppo fisiologico normale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R62.-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R62.0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R62.8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Ritardo del normale sviluppo fisiologico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pic>
        <p:nvPicPr>
          <p:cNvPr id="6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747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2600" smtClean="0"/>
              <a:t>Esame obiettivo - </a:t>
            </a:r>
            <a:r>
              <a:rPr lang="it-IT" altLang="it-IT" sz="2200" smtClean="0"/>
              <a:t>condizioni codificabili in ICD-10 (6)</a:t>
            </a:r>
          </a:p>
        </p:txBody>
      </p:sp>
      <p:sp>
        <p:nvSpPr>
          <p:cNvPr id="18435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FE0D84E-0C5A-49D8-A24B-9EF95DAF2501}" type="slidenum">
              <a:rPr lang="it-IT" altLang="it-IT"/>
              <a:pPr/>
              <a:t>15</a:t>
            </a:fld>
            <a:endParaRPr lang="it-IT" alt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534777"/>
              </p:ext>
            </p:extLst>
          </p:nvPr>
        </p:nvGraphicFramePr>
        <p:xfrm>
          <a:off x="395288" y="1301750"/>
          <a:ext cx="8497887" cy="5011058"/>
        </p:xfrm>
        <a:graphic>
          <a:graphicData uri="http://schemas.openxmlformats.org/drawingml/2006/table">
            <a:tbl>
              <a:tblPr/>
              <a:tblGrid>
                <a:gridCol w="3515754"/>
                <a:gridCol w="952823"/>
                <a:gridCol w="4029310"/>
              </a:tblGrid>
              <a:tr h="18578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281">
                <a:tc row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Segni/sintomi per apparato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ICD-10-OMS 2000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codice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titolo della categoria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82247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Temperatura corporea anormale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eventualmente specificare: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febbre con brividi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febbre persistente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febbre non specificata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R50.-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R50.0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R50.1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R50.9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Febbre di origine sconosciuta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81958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Apparati cardiocircolatorio e respiratorio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eventualmente specificare: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anomalie del ritmo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tachicardia non specificata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bradicardia non specificata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palpitazioni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i="1" dirty="0" smtClean="0">
                          <a:solidFill>
                            <a:schemeClr val="accent2"/>
                          </a:solidFill>
                        </a:rPr>
                        <a:t>rumori cardiaci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i="1" dirty="0" smtClean="0">
                          <a:solidFill>
                            <a:schemeClr val="accent2"/>
                          </a:solidFill>
                        </a:rPr>
                        <a:t>•	soffio cardiaco benigno e soffio innocente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i="1" dirty="0" smtClean="0">
                          <a:solidFill>
                            <a:schemeClr val="accent2"/>
                          </a:solidFill>
                        </a:rPr>
                        <a:t>•	soffio cardiaco non specificato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400" i="1" dirty="0" smtClean="0">
                          <a:solidFill>
                            <a:schemeClr val="accent2"/>
                          </a:solidFill>
                        </a:rPr>
                        <a:t>•	altri rumori cardiaci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R00-R09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R00.-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R00.1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R00.2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R00.3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R01.-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R01.0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R01.1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R01.2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Sintomi e segni che interessano gli apparati circolatorio e respiratorio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Anormalità del battito cardiaco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Soffi ed altri rumori cardiaci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(continua)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pic>
        <p:nvPicPr>
          <p:cNvPr id="6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92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2600" smtClean="0"/>
              <a:t>Esame obiettivo - </a:t>
            </a:r>
            <a:r>
              <a:rPr lang="it-IT" altLang="it-IT" sz="2200" smtClean="0"/>
              <a:t>condizioni codificabili in ICD-10 (7)</a:t>
            </a:r>
          </a:p>
        </p:txBody>
      </p:sp>
      <p:sp>
        <p:nvSpPr>
          <p:cNvPr id="19459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695FAC52-04A2-42EE-9B1B-5D8FA6685D0C}" type="slidenum">
              <a:rPr lang="it-IT" altLang="it-IT"/>
              <a:pPr/>
              <a:t>16</a:t>
            </a:fld>
            <a:endParaRPr lang="it-IT" alt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283074"/>
              </p:ext>
            </p:extLst>
          </p:nvPr>
        </p:nvGraphicFramePr>
        <p:xfrm>
          <a:off x="395288" y="1301750"/>
          <a:ext cx="8497887" cy="4431938"/>
        </p:xfrm>
        <a:graphic>
          <a:graphicData uri="http://schemas.openxmlformats.org/drawingml/2006/table">
            <a:tbl>
              <a:tblPr/>
              <a:tblGrid>
                <a:gridCol w="3515754"/>
                <a:gridCol w="952823"/>
                <a:gridCol w="4029310"/>
              </a:tblGrid>
              <a:tr h="204317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6749">
                <a:tc row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Segni/sintomi per apparato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ICD-10-OMS 2000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8046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codice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titolo della categoria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553592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(continua)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Apparati cardiocircolatorio e respiratorio                              </a:t>
                      </a: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eventualmente specificare: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valori anormali di pressione arteriosa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ipertensione</a:t>
                      </a: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182563" marR="0" lvl="0" indent="-182563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ipotensione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emorragia delle vie respiratorie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epistassi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emorragia della gola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emottisi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tosse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R00-R09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R03.0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R03.1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R04.-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R04.0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R04.1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R04.2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Sintomi e segni che interessano gli apparati circolatorio e respiratorio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Riscontro di valore elevato di pressione sanguigna arteriosa, senza diagnosi di ipertensione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Riscontro, non diagnostico, di valore basso di pressione sanguigna arteriosa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Emorragia delle vie respiratorie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Tosse</a:t>
                      </a:r>
                    </a:p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(continua)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pic>
        <p:nvPicPr>
          <p:cNvPr id="6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273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763286"/>
              </p:ext>
            </p:extLst>
          </p:nvPr>
        </p:nvGraphicFramePr>
        <p:xfrm>
          <a:off x="395288" y="1196752"/>
          <a:ext cx="8497887" cy="5072018"/>
        </p:xfrm>
        <a:graphic>
          <a:graphicData uri="http://schemas.openxmlformats.org/drawingml/2006/table">
            <a:tbl>
              <a:tblPr/>
              <a:tblGrid>
                <a:gridCol w="3515754"/>
                <a:gridCol w="952823"/>
                <a:gridCol w="4029310"/>
              </a:tblGrid>
              <a:tr h="18562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435">
                <a:tc row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Segni/sintomi per apparato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ICD-10-OMS 2000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91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codice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titolo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87089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(continua)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Apparati cardiocircolatorio e respiratorio</a:t>
                      </a:r>
                      <a:endParaRPr kumimoji="0" lang="it-IT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eventualmente specificare: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anomalie del respiro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dispnea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stridore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respiro sibilante o affannoso [</a:t>
                      </a:r>
                      <a:r>
                        <a:rPr kumimoji="0" lang="it-IT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wheezing</a:t>
                      </a: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]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respiro periodico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iperventilazione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respirazione per bocca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singhiozzo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starnuto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dolore alla gola e dolore toracico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dolore alla gola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dolore toracico durante la respirazione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•	dolore precordiale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563" algn="l"/>
                        </a:tabLst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altri segni e sintomi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R00-R09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R06.-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R06.0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R06.1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R06.2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R06.3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R06.4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R06.5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R06.6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R06.</a:t>
                      </a:r>
                      <a:r>
                        <a:rPr kumimoji="0" lang="pt-B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7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R07.-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R07.0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R07.1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R07.2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R09.-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Sintomi e segni che interessano gli apparati circolatorio e respiratorio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Anormalità respiratorie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Dolore alla gola e dolore toracico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Altri sintomi e segni che interessano gli apparati circolatorio e respiratorio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20482" name="Titolo 1"/>
          <p:cNvSpPr>
            <a:spLocks noGrp="1"/>
          </p:cNvSpPr>
          <p:nvPr>
            <p:ph type="title"/>
          </p:nvPr>
        </p:nvSpPr>
        <p:spPr>
          <a:xfrm>
            <a:off x="0" y="765175"/>
            <a:ext cx="9144000" cy="575593"/>
          </a:xfrm>
        </p:spPr>
        <p:txBody>
          <a:bodyPr/>
          <a:lstStyle/>
          <a:p>
            <a:r>
              <a:rPr lang="it-IT" altLang="it-IT" sz="2600" dirty="0" smtClean="0"/>
              <a:t>Esame obiettivo - </a:t>
            </a:r>
            <a:r>
              <a:rPr lang="it-IT" altLang="it-IT" sz="2200" dirty="0" smtClean="0"/>
              <a:t>condizioni codificabili in ICD-10 (8)</a:t>
            </a:r>
          </a:p>
        </p:txBody>
      </p:sp>
      <p:sp>
        <p:nvSpPr>
          <p:cNvPr id="20483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A3B2D3F-F5A5-43AD-B96F-87FE16E69B61}" type="slidenum">
              <a:rPr lang="it-IT" altLang="it-IT"/>
              <a:pPr/>
              <a:t>17</a:t>
            </a:fld>
            <a:endParaRPr lang="it-IT" altLang="it-IT"/>
          </a:p>
        </p:txBody>
      </p:sp>
      <p:pic>
        <p:nvPicPr>
          <p:cNvPr id="6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7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642" y="2708920"/>
            <a:ext cx="7632700" cy="1800200"/>
          </a:xfrm>
        </p:spPr>
        <p:txBody>
          <a:bodyPr/>
          <a:lstStyle/>
          <a:p>
            <a:pPr eaLnBrk="1" hangingPunct="1"/>
            <a:endParaRPr lang="en-US" sz="2000" b="1" dirty="0" smtClean="0"/>
          </a:p>
          <a:p>
            <a:pPr eaLnBrk="1" hangingPunct="1"/>
            <a:r>
              <a:rPr lang="en-US" sz="1400" i="1" dirty="0" err="1" smtClean="0"/>
              <a:t>Dott.ssa</a:t>
            </a:r>
            <a:r>
              <a:rPr lang="en-US" sz="1400" i="1" dirty="0" smtClean="0"/>
              <a:t> Lucilla Frattura e </a:t>
            </a:r>
            <a:r>
              <a:rPr lang="en-US" sz="1400" i="1" dirty="0" err="1" smtClean="0"/>
              <a:t>Dott</a:t>
            </a:r>
            <a:r>
              <a:rPr lang="en-US" sz="1400" i="1" dirty="0" smtClean="0"/>
              <a:t>. Carlo Zavaroni</a:t>
            </a:r>
          </a:p>
          <a:p>
            <a:pPr eaLnBrk="1" hangingPunct="1"/>
            <a:r>
              <a:rPr lang="en-US" sz="1050" dirty="0" smtClean="0"/>
              <a:t>Centro </a:t>
            </a:r>
            <a:r>
              <a:rPr lang="en-US" sz="1050" dirty="0" err="1" smtClean="0"/>
              <a:t>Collaboratore</a:t>
            </a:r>
            <a:r>
              <a:rPr lang="en-US" sz="1050" dirty="0" smtClean="0"/>
              <a:t> </a:t>
            </a:r>
            <a:r>
              <a:rPr lang="en-US" sz="1050" dirty="0" err="1" smtClean="0"/>
              <a:t>Italiano</a:t>
            </a:r>
            <a:r>
              <a:rPr lang="en-US" sz="1050" dirty="0" smtClean="0"/>
              <a:t> </a:t>
            </a:r>
            <a:r>
              <a:rPr lang="en-US" sz="1050" dirty="0" err="1" smtClean="0"/>
              <a:t>dell’OMS</a:t>
            </a:r>
            <a:r>
              <a:rPr lang="en-US" sz="1050" dirty="0" smtClean="0"/>
              <a:t> per la </a:t>
            </a:r>
            <a:r>
              <a:rPr lang="en-US" sz="1050" dirty="0" err="1" smtClean="0"/>
              <a:t>Famiglia</a:t>
            </a:r>
            <a:r>
              <a:rPr lang="en-US" sz="1050" dirty="0" smtClean="0"/>
              <a:t> </a:t>
            </a:r>
            <a:r>
              <a:rPr lang="en-US" sz="1050" dirty="0" err="1" smtClean="0"/>
              <a:t>delle</a:t>
            </a:r>
            <a:r>
              <a:rPr lang="en-US" sz="1050" dirty="0" smtClean="0"/>
              <a:t> </a:t>
            </a:r>
            <a:r>
              <a:rPr lang="en-US" sz="1050" dirty="0" err="1" smtClean="0"/>
              <a:t>Classificazioni</a:t>
            </a:r>
            <a:r>
              <a:rPr lang="en-US" sz="1050" dirty="0" smtClean="0"/>
              <a:t> </a:t>
            </a:r>
            <a:r>
              <a:rPr lang="en-US" sz="1050" dirty="0" err="1" smtClean="0"/>
              <a:t>Internazionali</a:t>
            </a:r>
            <a:r>
              <a:rPr lang="en-US" sz="1050" dirty="0" smtClean="0"/>
              <a:t>, </a:t>
            </a:r>
          </a:p>
          <a:p>
            <a:pPr eaLnBrk="1" hangingPunct="1"/>
            <a:r>
              <a:rPr lang="en-US" sz="1050" dirty="0" err="1" smtClean="0"/>
              <a:t>Direzione</a:t>
            </a:r>
            <a:r>
              <a:rPr lang="en-US" sz="1050" dirty="0" smtClean="0"/>
              <a:t> </a:t>
            </a:r>
            <a:r>
              <a:rPr lang="en-US" sz="1050" dirty="0" err="1" smtClean="0"/>
              <a:t>Centrale</a:t>
            </a:r>
            <a:r>
              <a:rPr lang="en-US" sz="1050" dirty="0" smtClean="0"/>
              <a:t> Salute, Regione </a:t>
            </a:r>
            <a:r>
              <a:rPr lang="en-US" sz="1050" dirty="0" err="1" smtClean="0"/>
              <a:t>Autonoma</a:t>
            </a:r>
            <a:r>
              <a:rPr lang="en-US" sz="1050" dirty="0" smtClean="0"/>
              <a:t> Friuli </a:t>
            </a:r>
            <a:r>
              <a:rPr lang="en-US" sz="1050" dirty="0" err="1" smtClean="0"/>
              <a:t>Venezia</a:t>
            </a:r>
            <a:r>
              <a:rPr lang="en-US" sz="1050" dirty="0" smtClean="0"/>
              <a:t> Giulia</a:t>
            </a:r>
          </a:p>
          <a:p>
            <a:pPr eaLnBrk="1" hangingPunct="1"/>
            <a:r>
              <a:rPr lang="en-US" sz="1050" dirty="0" smtClean="0"/>
              <a:t>SS Area </a:t>
            </a:r>
            <a:r>
              <a:rPr lang="en-US" sz="1050" dirty="0" err="1" smtClean="0"/>
              <a:t>delle</a:t>
            </a:r>
            <a:r>
              <a:rPr lang="en-US" sz="1050" dirty="0" smtClean="0"/>
              <a:t> </a:t>
            </a:r>
            <a:r>
              <a:rPr lang="en-US" sz="1050" dirty="0" err="1" smtClean="0"/>
              <a:t>classificazioni</a:t>
            </a:r>
            <a:r>
              <a:rPr lang="en-US" sz="1050" dirty="0" smtClean="0"/>
              <a:t>, </a:t>
            </a:r>
            <a:r>
              <a:rPr lang="en-US" sz="1050" dirty="0" err="1" smtClean="0"/>
              <a:t>Azienda</a:t>
            </a:r>
            <a:r>
              <a:rPr lang="en-US" sz="1050" dirty="0" smtClean="0"/>
              <a:t> per </a:t>
            </a:r>
            <a:r>
              <a:rPr lang="en-US" sz="1050" dirty="0" err="1" smtClean="0"/>
              <a:t>l’Assistenza</a:t>
            </a:r>
            <a:r>
              <a:rPr lang="en-US" sz="1050" dirty="0" smtClean="0"/>
              <a:t> Sanitaria n.2 </a:t>
            </a:r>
            <a:r>
              <a:rPr lang="en-US" sz="1050" dirty="0" err="1" smtClean="0"/>
              <a:t>Bassa</a:t>
            </a:r>
            <a:r>
              <a:rPr lang="en-US" sz="1050" dirty="0" smtClean="0"/>
              <a:t> </a:t>
            </a:r>
            <a:r>
              <a:rPr lang="en-US" sz="1050" dirty="0" err="1" smtClean="0"/>
              <a:t>Friulana-Isontina</a:t>
            </a:r>
            <a:endParaRPr lang="en-US" sz="1050" dirty="0" smtClean="0"/>
          </a:p>
          <a:p>
            <a:pPr eaLnBrk="1" hangingPunct="1"/>
            <a:r>
              <a:rPr lang="en-US" sz="1050" smtClean="0"/>
              <a:t>2018</a:t>
            </a:r>
            <a:endParaRPr lang="en-US" sz="1050" dirty="0" smtClean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758646"/>
              </p:ext>
            </p:extLst>
          </p:nvPr>
        </p:nvGraphicFramePr>
        <p:xfrm>
          <a:off x="611188" y="4950296"/>
          <a:ext cx="8208962" cy="114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97116"/>
                <a:gridCol w="1511846"/>
              </a:tblGrid>
              <a:tr h="0">
                <a:tc>
                  <a:txBody>
                    <a:bodyPr/>
                    <a:lstStyle/>
                    <a:p>
                      <a:pPr eaLnBrk="0" fontAlgn="base" hangingPunct="0">
                        <a:spcAft>
                          <a:spcPts val="0"/>
                        </a:spcAft>
                      </a:pPr>
                      <a:r>
                        <a:rPr lang="it-IT" sz="1500" kern="1200" dirty="0">
                          <a:solidFill>
                            <a:schemeClr val="tx1"/>
                          </a:solidFill>
                          <a:effectLst/>
                        </a:rPr>
                        <a:t>Quest'opera è stata rilasciata con licenza Creative </a:t>
                      </a:r>
                      <a:r>
                        <a:rPr lang="it-IT" sz="1500" kern="1200" dirty="0" err="1">
                          <a:solidFill>
                            <a:schemeClr val="tx1"/>
                          </a:solidFill>
                          <a:effectLst/>
                        </a:rPr>
                        <a:t>Commons</a:t>
                      </a:r>
                      <a:r>
                        <a:rPr lang="it-IT" sz="1500" kern="1200" dirty="0">
                          <a:solidFill>
                            <a:schemeClr val="tx1"/>
                          </a:solidFill>
                          <a:effectLst/>
                        </a:rPr>
                        <a:t> Attribuzione - Non commerciale - Non opere </a:t>
                      </a:r>
                      <a:r>
                        <a:rPr lang="it-IT" sz="1500" kern="1200" dirty="0" smtClean="0">
                          <a:solidFill>
                            <a:schemeClr val="tx1"/>
                          </a:solidFill>
                          <a:effectLst/>
                        </a:rPr>
                        <a:t>derivate</a:t>
                      </a:r>
                    </a:p>
                    <a:p>
                      <a:pPr eaLnBrk="0" fontAlgn="base" hangingPunct="0">
                        <a:spcAft>
                          <a:spcPts val="0"/>
                        </a:spcAft>
                      </a:pPr>
                      <a:r>
                        <a:rPr lang="it-IT" sz="1500" kern="1200" dirty="0" smtClean="0">
                          <a:solidFill>
                            <a:schemeClr val="tx1"/>
                          </a:solidFill>
                          <a:effectLst/>
                        </a:rPr>
                        <a:t>4.0 </a:t>
                      </a:r>
                      <a:r>
                        <a:rPr lang="it-IT" sz="1500" kern="1200" dirty="0">
                          <a:solidFill>
                            <a:schemeClr val="tx1"/>
                          </a:solidFill>
                          <a:effectLst/>
                        </a:rPr>
                        <a:t>Internazionale.</a:t>
                      </a:r>
                      <a:endParaRPr lang="it-IT" sz="15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eaLnBrk="0" fontAlgn="base" hangingPunct="0">
                        <a:spcAft>
                          <a:spcPts val="0"/>
                        </a:spcAft>
                      </a:pPr>
                      <a:r>
                        <a:rPr lang="it-IT" sz="1500" kern="1200" dirty="0">
                          <a:solidFill>
                            <a:schemeClr val="tx1"/>
                          </a:solidFill>
                          <a:effectLst/>
                        </a:rPr>
                        <a:t>Per leggere una copia della licenza visita il sito web http://creativecommons.org/</a:t>
                      </a:r>
                      <a:r>
                        <a:rPr lang="it-IT" sz="1500" kern="1200" dirty="0" err="1">
                          <a:solidFill>
                            <a:schemeClr val="tx1"/>
                          </a:solidFill>
                          <a:effectLst/>
                        </a:rPr>
                        <a:t>licenses</a:t>
                      </a:r>
                      <a:r>
                        <a:rPr lang="it-IT" sz="1500" kern="1200" dirty="0">
                          <a:solidFill>
                            <a:schemeClr val="tx1"/>
                          </a:solidFill>
                          <a:effectLst/>
                        </a:rPr>
                        <a:t>/by-</a:t>
                      </a:r>
                      <a:r>
                        <a:rPr lang="it-IT" sz="1500" kern="1200" dirty="0" err="1">
                          <a:solidFill>
                            <a:schemeClr val="tx1"/>
                          </a:solidFill>
                          <a:effectLst/>
                        </a:rPr>
                        <a:t>nc</a:t>
                      </a:r>
                      <a:r>
                        <a:rPr lang="it-IT" sz="1500" kern="12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it-IT" sz="1500" kern="1200" dirty="0" err="1">
                          <a:solidFill>
                            <a:schemeClr val="tx1"/>
                          </a:solidFill>
                          <a:effectLst/>
                        </a:rPr>
                        <a:t>nd</a:t>
                      </a:r>
                      <a:r>
                        <a:rPr lang="it-IT" sz="1500" kern="1200" dirty="0">
                          <a:solidFill>
                            <a:schemeClr val="tx1"/>
                          </a:solidFill>
                          <a:effectLst/>
                        </a:rPr>
                        <a:t>/4.0/.</a:t>
                      </a:r>
                      <a:endParaRPr lang="it-IT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6216" y="5323427"/>
            <a:ext cx="2204627" cy="769869"/>
          </a:xfrm>
          <a:prstGeom prst="rect">
            <a:avLst/>
          </a:prstGeom>
        </p:spPr>
      </p:pic>
      <p:sp>
        <p:nvSpPr>
          <p:cNvPr id="8" name="Titolo 2"/>
          <p:cNvSpPr>
            <a:spLocks noGrp="1"/>
          </p:cNvSpPr>
          <p:nvPr>
            <p:ph type="ctrTitle"/>
          </p:nvPr>
        </p:nvSpPr>
        <p:spPr>
          <a:xfrm>
            <a:off x="550508" y="476672"/>
            <a:ext cx="8208962" cy="2662237"/>
          </a:xfrm>
        </p:spPr>
        <p:txBody>
          <a:bodyPr/>
          <a:lstStyle/>
          <a:p>
            <a:r>
              <a:rPr lang="it-IT" altLang="it-IT" sz="1400" dirty="0" smtClean="0"/>
              <a:t>UTILIZZO DELL’ICD-10 </a:t>
            </a:r>
            <a:br>
              <a:rPr lang="it-IT" altLang="it-IT" sz="1400" dirty="0" smtClean="0"/>
            </a:br>
            <a:r>
              <a:rPr lang="it-IT" altLang="it-IT" sz="1400" dirty="0" smtClean="0"/>
              <a:t>PER LA CODIFICA DELLE MALATTIE</a:t>
            </a:r>
            <a:br>
              <a:rPr lang="it-IT" altLang="it-IT" sz="1400" dirty="0" smtClean="0"/>
            </a:br>
            <a:r>
              <a:rPr lang="it-IT" altLang="it-IT" sz="1400" dirty="0" smtClean="0"/>
              <a:t>E DEI PROBLEMI SANITARI CORRELATI</a:t>
            </a:r>
            <a:r>
              <a:rPr lang="it-IT" altLang="it-IT" sz="1800" dirty="0" smtClean="0"/>
              <a:t/>
            </a:r>
            <a:br>
              <a:rPr lang="it-IT" altLang="it-IT" sz="1800" dirty="0" smtClean="0"/>
            </a:br>
            <a:r>
              <a:rPr lang="it-IT" altLang="it-IT" sz="1800" dirty="0" smtClean="0"/>
              <a:t/>
            </a:r>
            <a:br>
              <a:rPr lang="it-IT" altLang="it-IT" sz="1800" dirty="0" smtClean="0"/>
            </a:br>
            <a:r>
              <a:rPr lang="it-IT" altLang="it-IT" sz="2000" dirty="0" smtClean="0"/>
              <a:t>I</a:t>
            </a:r>
            <a:r>
              <a:rPr lang="it-IT" altLang="it-IT" sz="1800" dirty="0" smtClean="0"/>
              <a:t> </a:t>
            </a:r>
            <a:r>
              <a:rPr lang="it-IT" altLang="it-IT" sz="2400" dirty="0" smtClean="0"/>
              <a:t>CODICI R e </a:t>
            </a:r>
            <a:r>
              <a:rPr lang="it-IT" altLang="it-IT" sz="2000" dirty="0" smtClean="0"/>
              <a:t>L’</a:t>
            </a:r>
            <a:r>
              <a:rPr lang="it-IT" altLang="it-IT" sz="2400" dirty="0" smtClean="0"/>
              <a:t>ESAME </a:t>
            </a:r>
            <a:r>
              <a:rPr lang="it-IT" altLang="it-IT" sz="2400" dirty="0" smtClean="0"/>
              <a:t>OBIETTIVO</a:t>
            </a:r>
            <a:br>
              <a:rPr lang="it-IT" altLang="it-IT" sz="2400" dirty="0" smtClean="0"/>
            </a:br>
            <a:r>
              <a:rPr lang="it-IT" altLang="it-IT" sz="1800" dirty="0"/>
              <a:t>nei servizi per la salute mentale</a:t>
            </a:r>
            <a:endParaRPr lang="it-IT" altLang="it-IT" sz="1800" dirty="0" smtClean="0"/>
          </a:p>
        </p:txBody>
      </p:sp>
      <p:sp>
        <p:nvSpPr>
          <p:cNvPr id="7" name="CasellaDiTesto 6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14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>
          <a:xfrm>
            <a:off x="0" y="765175"/>
            <a:ext cx="9144000" cy="1008063"/>
          </a:xfrm>
        </p:spPr>
        <p:txBody>
          <a:bodyPr/>
          <a:lstStyle/>
          <a:p>
            <a:r>
              <a:rPr lang="it-IT" sz="1800" dirty="0" smtClean="0"/>
              <a:t>ICD-10, Capitolo XVIII</a:t>
            </a:r>
            <a:br>
              <a:rPr lang="it-IT" sz="1800" dirty="0" smtClean="0"/>
            </a:br>
            <a:r>
              <a:rPr lang="it-IT" sz="1600" dirty="0" smtClean="0"/>
              <a:t>Sintomi, segni e reperti clinici, laboratoristici e strumentali anormali, non classificati altrove</a:t>
            </a:r>
            <a:br>
              <a:rPr lang="it-IT" sz="1600" dirty="0" smtClean="0"/>
            </a:br>
            <a:r>
              <a:rPr lang="it-IT" sz="1800" dirty="0" smtClean="0"/>
              <a:t>(R00 - R99)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288" y="1773238"/>
            <a:ext cx="8596312" cy="4475162"/>
          </a:xfrm>
        </p:spPr>
        <p:txBody>
          <a:bodyPr/>
          <a:lstStyle/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  <a:defRPr/>
            </a:pPr>
            <a:endParaRPr lang="it-IT" sz="1900" dirty="0" smtClean="0"/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  <a:defRPr/>
            </a:pPr>
            <a:r>
              <a:rPr lang="it-IT" sz="2000" i="1" dirty="0" smtClean="0"/>
              <a:t>Questo </a:t>
            </a:r>
            <a:r>
              <a:rPr lang="it-IT" sz="2000" i="1" dirty="0"/>
              <a:t>capitolo </a:t>
            </a:r>
            <a:r>
              <a:rPr lang="it-IT" sz="2000" i="1" dirty="0" smtClean="0"/>
              <a:t>di ICD-10 include</a:t>
            </a:r>
          </a:p>
          <a:p>
            <a:pPr>
              <a:spcBef>
                <a:spcPts val="2400"/>
              </a:spcBef>
              <a:defRPr/>
            </a:pPr>
            <a:r>
              <a:rPr lang="it-IT" sz="2400" dirty="0" smtClean="0"/>
              <a:t>sintomi</a:t>
            </a:r>
            <a:r>
              <a:rPr lang="it-IT" sz="2400" dirty="0"/>
              <a:t>, segni e reperti anormali di indagini cliniche o di altro </a:t>
            </a:r>
            <a:r>
              <a:rPr lang="it-IT" sz="2400" dirty="0" smtClean="0"/>
              <a:t>genere</a:t>
            </a:r>
          </a:p>
          <a:p>
            <a:pPr>
              <a:spcBef>
                <a:spcPts val="1800"/>
              </a:spcBef>
              <a:defRPr/>
            </a:pPr>
            <a:r>
              <a:rPr lang="it-IT" sz="2400" dirty="0" smtClean="0"/>
              <a:t>condizioni </a:t>
            </a:r>
            <a:r>
              <a:rPr lang="it-IT" sz="2400" dirty="0"/>
              <a:t>patologiche mal definite per le quali non è stata riportata alcuna diagnosi classificabile altrove</a:t>
            </a:r>
            <a:endParaRPr lang="it-IT" sz="2400" i="1" dirty="0" smtClean="0"/>
          </a:p>
        </p:txBody>
      </p:sp>
      <p:sp>
        <p:nvSpPr>
          <p:cNvPr id="5124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BAE4C06-9781-4B1F-8C9B-D25251823499}" type="slidenum">
              <a:rPr lang="it-IT"/>
              <a:pPr/>
              <a:t>2</a:t>
            </a:fld>
            <a:endParaRPr lang="it-IT"/>
          </a:p>
        </p:txBody>
      </p:sp>
      <p:pic>
        <p:nvPicPr>
          <p:cNvPr id="5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93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/>
          <p:cNvSpPr>
            <a:spLocks noGrp="1"/>
          </p:cNvSpPr>
          <p:nvPr>
            <p:ph type="title"/>
          </p:nvPr>
        </p:nvSpPr>
        <p:spPr>
          <a:xfrm>
            <a:off x="0" y="765175"/>
            <a:ext cx="9144000" cy="1008063"/>
          </a:xfrm>
        </p:spPr>
        <p:txBody>
          <a:bodyPr/>
          <a:lstStyle/>
          <a:p>
            <a:r>
              <a:rPr lang="it-IT" sz="1800" dirty="0" smtClean="0"/>
              <a:t>ICD-10, Capitolo XVIII</a:t>
            </a:r>
            <a:br>
              <a:rPr lang="it-IT" sz="1800" dirty="0" smtClean="0"/>
            </a:br>
            <a:r>
              <a:rPr lang="it-IT" sz="1600" dirty="0" smtClean="0"/>
              <a:t>Sintomi, segni e reperti clinici, laboratoristici e strumentali anormali, non classificati altrove</a:t>
            </a:r>
            <a:br>
              <a:rPr lang="it-IT" sz="1600" dirty="0" smtClean="0"/>
            </a:br>
            <a:r>
              <a:rPr lang="it-IT" sz="1800" dirty="0" smtClean="0"/>
              <a:t>(R00 - R99)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288" y="1773238"/>
            <a:ext cx="8596312" cy="4475162"/>
          </a:xfrm>
        </p:spPr>
        <p:txBody>
          <a:bodyPr/>
          <a:lstStyle/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  <a:defRPr/>
            </a:pPr>
            <a:endParaRPr lang="it-IT" sz="800" i="1" dirty="0" smtClean="0"/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it-IT" sz="2000" i="1" dirty="0" smtClean="0"/>
              <a:t>Le </a:t>
            </a:r>
            <a:r>
              <a:rPr lang="it-IT" sz="2000" i="1" dirty="0"/>
              <a:t>categorie di questo capitolo</a:t>
            </a:r>
            <a:endParaRPr lang="it-IT" sz="2000" i="1" dirty="0" smtClean="0"/>
          </a:p>
          <a:p>
            <a:pPr>
              <a:spcBef>
                <a:spcPts val="2400"/>
              </a:spcBef>
              <a:defRPr/>
            </a:pPr>
            <a:r>
              <a:rPr lang="it-IT" sz="2400" dirty="0" smtClean="0"/>
              <a:t>comprendono </a:t>
            </a:r>
            <a:r>
              <a:rPr lang="it-IT" sz="2400" b="1" u="sng" dirty="0" smtClean="0"/>
              <a:t>condizioni </a:t>
            </a:r>
            <a:r>
              <a:rPr lang="it-IT" sz="2400" b="1" u="sng" dirty="0"/>
              <a:t>patologiche e sintomi non ben definiti che</a:t>
            </a:r>
            <a:r>
              <a:rPr lang="it-IT" sz="2400" dirty="0"/>
              <a:t>, in mancanza del necessario approfondimento del caso </a:t>
            </a:r>
            <a:r>
              <a:rPr lang="it-IT" sz="2400" dirty="0" smtClean="0"/>
              <a:t>per formulare </a:t>
            </a:r>
            <a:r>
              <a:rPr lang="it-IT" sz="2400" dirty="0"/>
              <a:t>una diagnosi, </a:t>
            </a:r>
            <a:r>
              <a:rPr lang="it-IT" sz="2400" b="1" u="sng" dirty="0"/>
              <a:t>orientano</a:t>
            </a:r>
            <a:r>
              <a:rPr lang="it-IT" sz="2400" dirty="0"/>
              <a:t> allo stesso modo </a:t>
            </a:r>
            <a:r>
              <a:rPr lang="it-IT" sz="2400" b="1" u="sng" dirty="0"/>
              <a:t>verso due o più malattie differenti o verso due o più </a:t>
            </a:r>
            <a:r>
              <a:rPr lang="it-IT" sz="2400" b="1" u="sng" dirty="0" smtClean="0"/>
              <a:t>sistemi corporei</a:t>
            </a:r>
            <a:endParaRPr lang="it-IT" sz="2400" dirty="0" smtClean="0"/>
          </a:p>
          <a:p>
            <a:pPr>
              <a:spcBef>
                <a:spcPts val="2400"/>
              </a:spcBef>
              <a:defRPr/>
            </a:pPr>
            <a:r>
              <a:rPr lang="it-IT" sz="2400" dirty="0" smtClean="0"/>
              <a:t>potrebbero </a:t>
            </a:r>
            <a:r>
              <a:rPr lang="it-IT" sz="2400" dirty="0"/>
              <a:t>essere designate come "non </a:t>
            </a:r>
            <a:r>
              <a:rPr lang="it-IT" sz="2400" dirty="0" smtClean="0"/>
              <a:t>altrimenti specificate</a:t>
            </a:r>
            <a:r>
              <a:rPr lang="it-IT" sz="2400" dirty="0"/>
              <a:t>", "a eziologia sconosciuta" o "transitorie</a:t>
            </a:r>
            <a:r>
              <a:rPr lang="it-IT" sz="2400" dirty="0" smtClean="0"/>
              <a:t>"</a:t>
            </a:r>
            <a:endParaRPr lang="it-IT" sz="2400" dirty="0"/>
          </a:p>
        </p:txBody>
      </p:sp>
      <p:sp>
        <p:nvSpPr>
          <p:cNvPr id="6148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E2905F1-E48D-4BD4-BF99-7223CDD4D834}" type="slidenum">
              <a:rPr lang="it-IT"/>
              <a:pPr/>
              <a:t>3</a:t>
            </a:fld>
            <a:endParaRPr lang="it-IT"/>
          </a:p>
        </p:txBody>
      </p:sp>
      <p:pic>
        <p:nvPicPr>
          <p:cNvPr id="5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87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/>
          </p:cNvSpPr>
          <p:nvPr>
            <p:ph type="title"/>
          </p:nvPr>
        </p:nvSpPr>
        <p:spPr>
          <a:xfrm>
            <a:off x="0" y="765175"/>
            <a:ext cx="9144000" cy="1008063"/>
          </a:xfrm>
        </p:spPr>
        <p:txBody>
          <a:bodyPr/>
          <a:lstStyle/>
          <a:p>
            <a:r>
              <a:rPr lang="it-IT" sz="1800" dirty="0" smtClean="0"/>
              <a:t>ICD-10, Capitolo XVIII</a:t>
            </a:r>
            <a:br>
              <a:rPr lang="it-IT" sz="1800" dirty="0" smtClean="0"/>
            </a:br>
            <a:r>
              <a:rPr lang="it-IT" sz="1600" dirty="0" smtClean="0"/>
              <a:t>Sintomi, segni e reperti clinici, laboratoristici e strumentali anormali, non classificati altrove</a:t>
            </a:r>
            <a:br>
              <a:rPr lang="it-IT" sz="1600" dirty="0" smtClean="0"/>
            </a:br>
            <a:r>
              <a:rPr lang="it-IT" sz="1800" dirty="0" smtClean="0"/>
              <a:t>(R00 - R99)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288" y="1773238"/>
            <a:ext cx="8596312" cy="4475162"/>
          </a:xfrm>
        </p:spPr>
        <p:txBody>
          <a:bodyPr/>
          <a:lstStyle/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  <a:defRPr/>
            </a:pPr>
            <a:endParaRPr lang="it-IT" sz="200" i="1" dirty="0" smtClean="0"/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  <a:defRPr/>
            </a:pPr>
            <a:r>
              <a:rPr lang="it-IT" sz="1700" i="1" dirty="0" smtClean="0"/>
              <a:t>nello specifico i codici R possono essere utilizzati per</a:t>
            </a:r>
          </a:p>
          <a:p>
            <a:pPr marL="457200" indent="-457200">
              <a:spcBef>
                <a:spcPts val="1200"/>
              </a:spcBef>
              <a:buFont typeface="+mj-lt"/>
              <a:buAutoNum type="alphaLcParenR"/>
              <a:defRPr/>
            </a:pPr>
            <a:r>
              <a:rPr lang="it-IT" sz="1800" dirty="0" smtClean="0"/>
              <a:t>casi </a:t>
            </a:r>
            <a:r>
              <a:rPr lang="it-IT" sz="1800" dirty="0"/>
              <a:t>per i quali non è possibile formulare una diagnosi più precisa anche dopo che tutti gli aspetti relativi </a:t>
            </a:r>
            <a:r>
              <a:rPr lang="it-IT" sz="1800" dirty="0" smtClean="0"/>
              <a:t>al caso </a:t>
            </a:r>
            <a:r>
              <a:rPr lang="it-IT" sz="1800" dirty="0"/>
              <a:t>sono stati </a:t>
            </a:r>
            <a:r>
              <a:rPr lang="it-IT" sz="1800" dirty="0" smtClean="0"/>
              <a:t>esaminati</a:t>
            </a:r>
            <a:endParaRPr lang="it-IT" sz="1800" dirty="0"/>
          </a:p>
          <a:p>
            <a:pPr marL="457200" indent="-457200">
              <a:spcBef>
                <a:spcPts val="1200"/>
              </a:spcBef>
              <a:buFont typeface="+mj-lt"/>
              <a:buAutoNum type="alphaLcParenR"/>
              <a:defRPr/>
            </a:pPr>
            <a:r>
              <a:rPr lang="it-IT" sz="1800" dirty="0" smtClean="0"/>
              <a:t>segni </a:t>
            </a:r>
            <a:r>
              <a:rPr lang="it-IT" sz="1800" dirty="0"/>
              <a:t>e sintomi presenti al momento del primo contatto con i servizi sanitari che risultano essere transitori </a:t>
            </a:r>
            <a:r>
              <a:rPr lang="it-IT" sz="1800" dirty="0" smtClean="0"/>
              <a:t>e le </a:t>
            </a:r>
            <a:r>
              <a:rPr lang="it-IT" sz="1800" dirty="0"/>
              <a:t>cui cause non possono essere </a:t>
            </a:r>
            <a:r>
              <a:rPr lang="it-IT" sz="1800" dirty="0" smtClean="0"/>
              <a:t>stabilite</a:t>
            </a:r>
            <a:endParaRPr lang="it-IT" sz="1800" dirty="0"/>
          </a:p>
          <a:p>
            <a:pPr marL="457200" indent="-457200">
              <a:spcBef>
                <a:spcPts val="1200"/>
              </a:spcBef>
              <a:buFont typeface="+mj-lt"/>
              <a:buAutoNum type="alphaLcParenR"/>
              <a:defRPr/>
            </a:pPr>
            <a:r>
              <a:rPr lang="it-IT" sz="1800" dirty="0" smtClean="0"/>
              <a:t>diagnosi </a:t>
            </a:r>
            <a:r>
              <a:rPr lang="it-IT" sz="1800" dirty="0"/>
              <a:t>provvisorie in un paziente che non è più tornato per ulteriori accertamenti o </a:t>
            </a:r>
            <a:r>
              <a:rPr lang="it-IT" sz="1800" dirty="0" smtClean="0"/>
              <a:t>cure</a:t>
            </a:r>
            <a:endParaRPr lang="it-IT" sz="1800" dirty="0"/>
          </a:p>
          <a:p>
            <a:pPr marL="457200" indent="-457200">
              <a:spcBef>
                <a:spcPts val="1200"/>
              </a:spcBef>
              <a:buFont typeface="+mj-lt"/>
              <a:buAutoNum type="alphaLcParenR"/>
              <a:defRPr/>
            </a:pPr>
            <a:r>
              <a:rPr lang="it-IT" sz="1800" dirty="0" smtClean="0"/>
              <a:t>casi </a:t>
            </a:r>
            <a:r>
              <a:rPr lang="it-IT" sz="1800" dirty="0"/>
              <a:t>inviati altrove per accertamenti o trattamenti prima che la diagnosi sia </a:t>
            </a:r>
            <a:r>
              <a:rPr lang="it-IT" sz="1800" dirty="0" smtClean="0"/>
              <a:t>formulata</a:t>
            </a:r>
            <a:endParaRPr lang="it-IT" sz="1800" dirty="0"/>
          </a:p>
          <a:p>
            <a:pPr marL="457200" indent="-457200">
              <a:spcBef>
                <a:spcPts val="1200"/>
              </a:spcBef>
              <a:buFont typeface="+mj-lt"/>
              <a:buAutoNum type="alphaLcParenR"/>
              <a:defRPr/>
            </a:pPr>
            <a:r>
              <a:rPr lang="it-IT" sz="1800" dirty="0" smtClean="0"/>
              <a:t>casi </a:t>
            </a:r>
            <a:r>
              <a:rPr lang="it-IT" sz="1800" dirty="0"/>
              <a:t>in cui non è disponibile una diagnosi più precisa per qualsiasi </a:t>
            </a:r>
            <a:r>
              <a:rPr lang="it-IT" sz="1800" dirty="0" smtClean="0"/>
              <a:t>motivo</a:t>
            </a:r>
            <a:endParaRPr lang="it-IT" sz="1800" dirty="0"/>
          </a:p>
          <a:p>
            <a:pPr marL="457200" indent="-457200">
              <a:spcBef>
                <a:spcPts val="1200"/>
              </a:spcBef>
              <a:buFont typeface="+mj-lt"/>
              <a:buAutoNum type="alphaLcParenR"/>
              <a:defRPr/>
            </a:pPr>
            <a:r>
              <a:rPr lang="it-IT" sz="1800" dirty="0" smtClean="0"/>
              <a:t>alcuni </a:t>
            </a:r>
            <a:r>
              <a:rPr lang="it-IT" sz="1800" dirty="0"/>
              <a:t>sintomi, per i quali vengono fornite informazioni supplementari, che rappresentano di per sé </a:t>
            </a:r>
            <a:r>
              <a:rPr lang="it-IT" sz="1800" dirty="0" smtClean="0"/>
              <a:t>problemi importanti </a:t>
            </a:r>
            <a:r>
              <a:rPr lang="it-IT" sz="1800" dirty="0"/>
              <a:t>per l'assistenza </a:t>
            </a:r>
            <a:r>
              <a:rPr lang="it-IT" sz="1800" dirty="0" smtClean="0"/>
              <a:t>sanitaria</a:t>
            </a:r>
            <a:endParaRPr lang="it-IT" sz="1800" i="1" dirty="0" smtClean="0"/>
          </a:p>
        </p:txBody>
      </p:sp>
      <p:sp>
        <p:nvSpPr>
          <p:cNvPr id="7172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894F591B-C6E4-4E8A-A318-5DD03A601647}" type="slidenum">
              <a:rPr lang="it-IT"/>
              <a:pPr/>
              <a:t>4</a:t>
            </a:fld>
            <a:endParaRPr lang="it-IT"/>
          </a:p>
        </p:txBody>
      </p:sp>
      <p:pic>
        <p:nvPicPr>
          <p:cNvPr id="5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88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/>
          <p:cNvSpPr>
            <a:spLocks noGrp="1"/>
          </p:cNvSpPr>
          <p:nvPr>
            <p:ph type="title"/>
          </p:nvPr>
        </p:nvSpPr>
        <p:spPr>
          <a:xfrm>
            <a:off x="0" y="765175"/>
            <a:ext cx="9144000" cy="1008063"/>
          </a:xfrm>
        </p:spPr>
        <p:txBody>
          <a:bodyPr/>
          <a:lstStyle/>
          <a:p>
            <a:r>
              <a:rPr lang="it-IT" sz="1800" dirty="0" smtClean="0"/>
              <a:t>ICD-10, Capitolo XVIII</a:t>
            </a:r>
            <a:br>
              <a:rPr lang="it-IT" sz="1800" dirty="0" smtClean="0"/>
            </a:br>
            <a:r>
              <a:rPr lang="it-IT" sz="1600" dirty="0" smtClean="0"/>
              <a:t>Sintomi, segni e reperti clinici, laboratoristici e strumentali anormali, non classificati altrove</a:t>
            </a:r>
            <a:br>
              <a:rPr lang="it-IT" sz="1600" dirty="0" smtClean="0"/>
            </a:br>
            <a:r>
              <a:rPr lang="it-IT" sz="1800" dirty="0" smtClean="0"/>
              <a:t>(R00 - R99)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288" y="1773238"/>
            <a:ext cx="8596312" cy="4475162"/>
          </a:xfrm>
        </p:spPr>
        <p:txBody>
          <a:bodyPr/>
          <a:lstStyle/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  <a:defRPr/>
            </a:pPr>
            <a:endParaRPr lang="it-IT" sz="400" b="1" i="1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  <a:defRPr/>
            </a:pPr>
            <a:r>
              <a:rPr lang="it-IT" sz="2000" b="1" i="1" dirty="0" smtClean="0">
                <a:solidFill>
                  <a:srgbClr val="FF0000"/>
                </a:solidFill>
              </a:rPr>
              <a:t>ATTENZIONE</a:t>
            </a:r>
            <a:r>
              <a:rPr lang="it-IT" sz="2000" b="1" i="1" dirty="0">
                <a:solidFill>
                  <a:srgbClr val="FF0000"/>
                </a:solidFill>
              </a:rPr>
              <a:t>!</a:t>
            </a:r>
            <a:endParaRPr lang="it-IT" sz="2000" b="1" i="1" dirty="0" smtClean="0">
              <a:solidFill>
                <a:srgbClr val="FF0000"/>
              </a:solidFill>
            </a:endParaRPr>
          </a:p>
          <a:p>
            <a:pPr>
              <a:spcBef>
                <a:spcPts val="2400"/>
              </a:spcBef>
              <a:defRPr/>
            </a:pPr>
            <a:r>
              <a:rPr lang="it-IT" sz="2400" dirty="0" smtClean="0"/>
              <a:t>la classificazione assegna i </a:t>
            </a:r>
            <a:r>
              <a:rPr lang="it-IT" sz="2400" dirty="0"/>
              <a:t>segni e i sintomi, che indirizzano in modo piuttosto preciso verso una specifica diagnosi, </a:t>
            </a:r>
            <a:r>
              <a:rPr lang="it-IT" sz="2400" dirty="0" smtClean="0"/>
              <a:t>a categorie di </a:t>
            </a:r>
            <a:r>
              <a:rPr lang="it-IT" sz="2400" dirty="0"/>
              <a:t>altri </a:t>
            </a:r>
            <a:r>
              <a:rPr lang="it-IT" sz="2400" dirty="0" smtClean="0"/>
              <a:t>capitoli</a:t>
            </a:r>
            <a:endParaRPr lang="it-IT" sz="2400" dirty="0"/>
          </a:p>
          <a:p>
            <a:pPr>
              <a:spcBef>
                <a:spcPts val="2400"/>
              </a:spcBef>
              <a:defRPr/>
            </a:pPr>
            <a:r>
              <a:rPr lang="it-IT" sz="2400" b="1" u="sng" dirty="0" smtClean="0"/>
              <a:t>l'Indice alfabetico di ICD-10 </a:t>
            </a:r>
            <a:r>
              <a:rPr lang="it-IT" sz="2400" b="1" u="sng" dirty="0"/>
              <a:t>deve essere consultato </a:t>
            </a:r>
            <a:r>
              <a:rPr lang="it-IT" sz="2400" dirty="0"/>
              <a:t>per </a:t>
            </a:r>
            <a:r>
              <a:rPr lang="it-IT" sz="2400" dirty="0" smtClean="0"/>
              <a:t>determinare quali </a:t>
            </a:r>
            <a:r>
              <a:rPr lang="it-IT" sz="2400" dirty="0"/>
              <a:t>sintomi e segni vanno classificati </a:t>
            </a:r>
            <a:r>
              <a:rPr lang="it-IT" sz="2400" dirty="0" smtClean="0"/>
              <a:t>nel capitolo XVIII e </a:t>
            </a:r>
            <a:r>
              <a:rPr lang="it-IT" sz="2400" dirty="0"/>
              <a:t>quali invece in altri capitoli</a:t>
            </a:r>
          </a:p>
        </p:txBody>
      </p:sp>
      <p:sp>
        <p:nvSpPr>
          <p:cNvPr id="8196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9AAA619-6292-4E2A-9EF9-5B0BF067990C}" type="slidenum">
              <a:rPr lang="it-IT"/>
              <a:pPr/>
              <a:t>5</a:t>
            </a:fld>
            <a:endParaRPr lang="it-IT"/>
          </a:p>
        </p:txBody>
      </p:sp>
      <p:pic>
        <p:nvPicPr>
          <p:cNvPr id="5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1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Esame obiettivo </a:t>
            </a:r>
            <a:r>
              <a:rPr lang="it-IT" altLang="it-IT" sz="2800" smtClean="0"/>
              <a:t>- definizione</a:t>
            </a:r>
          </a:p>
        </p:txBody>
      </p:sp>
      <p:sp>
        <p:nvSpPr>
          <p:cNvPr id="9219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it-IT" sz="1400" smtClean="0"/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endParaRPr lang="it-IT" sz="1400" smtClean="0"/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endParaRPr lang="it-IT" sz="1400" smtClean="0"/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endParaRPr lang="it-IT" sz="1400" smtClean="0"/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endParaRPr lang="it-IT" sz="1400" smtClean="0"/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endParaRPr lang="it-IT" sz="1400" smtClean="0"/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b="1" i="1" smtClean="0"/>
              <a:t>che cosa si intende</a:t>
            </a:r>
          </a:p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b="1" i="1" smtClean="0"/>
              <a:t>per esame obiettivo?</a:t>
            </a:r>
          </a:p>
        </p:txBody>
      </p:sp>
      <p:sp>
        <p:nvSpPr>
          <p:cNvPr id="9220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469EB00-FF57-46E5-A466-D1600742AC4F}" type="slidenum">
              <a:rPr lang="it-IT" altLang="it-IT"/>
              <a:pPr/>
              <a:t>6</a:t>
            </a:fld>
            <a:endParaRPr lang="it-IT" altLang="it-IT"/>
          </a:p>
        </p:txBody>
      </p:sp>
      <p:pic>
        <p:nvPicPr>
          <p:cNvPr id="5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43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Esame obiettivo </a:t>
            </a:r>
            <a:r>
              <a:rPr lang="it-IT" altLang="it-IT" sz="2800" smtClean="0"/>
              <a:t>- definizione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it-IT" sz="2000" dirty="0"/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it-IT" sz="2000" dirty="0"/>
              <a:t>Per esame obiettivo </a:t>
            </a:r>
            <a:r>
              <a:rPr lang="it-IT" sz="2000" dirty="0" smtClean="0"/>
              <a:t>si </a:t>
            </a:r>
            <a:r>
              <a:rPr lang="it-IT" sz="2000" dirty="0"/>
              <a:t>intende</a:t>
            </a:r>
            <a:endParaRPr lang="it-IT" sz="2000" dirty="0" smtClean="0"/>
          </a:p>
          <a:p>
            <a:pPr>
              <a:spcBef>
                <a:spcPts val="1200"/>
              </a:spcBef>
              <a:buFont typeface="Arial" charset="0"/>
              <a:buChar char="•"/>
              <a:defRPr/>
            </a:pPr>
            <a:r>
              <a:rPr lang="it-IT" sz="2000" b="1" dirty="0"/>
              <a:t>l'insieme di manovre diagnostiche effettuate dal medico</a:t>
            </a:r>
            <a:endParaRPr lang="it-IT" sz="2000" b="1" dirty="0" smtClean="0"/>
          </a:p>
          <a:p>
            <a:pPr marL="361950" indent="0">
              <a:spcBef>
                <a:spcPts val="432"/>
              </a:spcBef>
              <a:buFont typeface="Arial" panose="020B0604020202020204" pitchFamily="34" charset="0"/>
              <a:buNone/>
              <a:defRPr/>
            </a:pPr>
            <a:r>
              <a:rPr lang="it-IT" sz="2000" b="1" dirty="0"/>
              <a:t>per verificare </a:t>
            </a:r>
            <a:r>
              <a:rPr lang="it-IT" sz="2000" dirty="0"/>
              <a:t>la presenza o </a:t>
            </a:r>
            <a:r>
              <a:rPr lang="it-IT" sz="2000" dirty="0" smtClean="0"/>
              <a:t>assenza</a:t>
            </a:r>
          </a:p>
          <a:p>
            <a:pPr marL="361950" indent="0">
              <a:spcBef>
                <a:spcPts val="432"/>
              </a:spcBef>
              <a:buFont typeface="Arial" panose="020B0604020202020204" pitchFamily="34" charset="0"/>
              <a:buNone/>
              <a:defRPr/>
            </a:pPr>
            <a:r>
              <a:rPr lang="it-IT" sz="2000" dirty="0" smtClean="0"/>
              <a:t>- nel paziente -</a:t>
            </a:r>
            <a:endParaRPr lang="it-IT" sz="2000" dirty="0"/>
          </a:p>
          <a:p>
            <a:pPr marL="361950" indent="0">
              <a:spcBef>
                <a:spcPts val="432"/>
              </a:spcBef>
              <a:buFont typeface="Arial" panose="020B0604020202020204" pitchFamily="34" charset="0"/>
              <a:buNone/>
              <a:defRPr/>
            </a:pPr>
            <a:r>
              <a:rPr lang="it-IT" sz="2000" dirty="0"/>
              <a:t>dei </a:t>
            </a:r>
            <a:r>
              <a:rPr lang="it-IT" sz="2000" b="1" dirty="0" smtClean="0"/>
              <a:t>segni</a:t>
            </a:r>
          </a:p>
          <a:p>
            <a:pPr marL="361950" indent="0">
              <a:spcBef>
                <a:spcPts val="432"/>
              </a:spcBef>
              <a:buFont typeface="Arial" panose="020B0604020202020204" pitchFamily="34" charset="0"/>
              <a:buNone/>
              <a:defRPr/>
            </a:pPr>
            <a:r>
              <a:rPr lang="it-IT" sz="2000" b="1" dirty="0" smtClean="0"/>
              <a:t>indicativi </a:t>
            </a:r>
            <a:r>
              <a:rPr lang="it-IT" sz="2000" b="1" dirty="0"/>
              <a:t>di una </a:t>
            </a:r>
            <a:r>
              <a:rPr lang="it-IT" sz="2000" b="1" dirty="0" smtClean="0"/>
              <a:t>deviazione</a:t>
            </a:r>
          </a:p>
          <a:p>
            <a:pPr marL="361950" indent="0">
              <a:spcBef>
                <a:spcPts val="432"/>
              </a:spcBef>
              <a:buFont typeface="Arial" panose="020B0604020202020204" pitchFamily="34" charset="0"/>
              <a:buNone/>
              <a:defRPr/>
            </a:pPr>
            <a:r>
              <a:rPr lang="it-IT" sz="2000" b="1" dirty="0" smtClean="0"/>
              <a:t>dalla </a:t>
            </a:r>
            <a:r>
              <a:rPr lang="it-IT" sz="2000" b="1" dirty="0"/>
              <a:t>condizione di normalità </a:t>
            </a:r>
            <a:r>
              <a:rPr lang="it-IT" sz="2000" b="1" dirty="0" smtClean="0"/>
              <a:t>fisiologica</a:t>
            </a:r>
            <a:endParaRPr lang="it-IT" sz="2000" dirty="0" smtClean="0"/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DFFD8AB5-1709-4CEC-AB04-42524084206B}" type="slidenum">
              <a:rPr lang="it-IT" altLang="it-IT"/>
              <a:pPr/>
              <a:t>7</a:t>
            </a:fld>
            <a:endParaRPr lang="it-IT" altLang="it-IT"/>
          </a:p>
        </p:txBody>
      </p:sp>
      <p:pic>
        <p:nvPicPr>
          <p:cNvPr id="5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79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Esame obiettivo </a:t>
            </a:r>
            <a:r>
              <a:rPr lang="it-IT" altLang="it-IT" sz="2800" smtClean="0"/>
              <a:t>- fasi</a:t>
            </a:r>
          </a:p>
        </p:txBody>
      </p:sp>
      <p:sp>
        <p:nvSpPr>
          <p:cNvPr id="614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it-IT" altLang="it-IT" sz="2000" dirty="0" smtClean="0"/>
          </a:p>
          <a:p>
            <a:pPr marL="0" indent="0"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it-IT" altLang="it-IT" sz="2000" dirty="0" smtClean="0"/>
              <a:t>Si </a:t>
            </a:r>
            <a:r>
              <a:rPr lang="it-IT" altLang="it-IT" sz="2000" dirty="0"/>
              <a:t>parla di </a:t>
            </a:r>
            <a:endParaRPr lang="it-IT" altLang="it-IT" sz="2000" dirty="0" smtClean="0"/>
          </a:p>
          <a:p>
            <a:pPr marL="0" indent="0"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endParaRPr lang="it-IT" altLang="it-IT" sz="2000" dirty="0" smtClean="0"/>
          </a:p>
          <a:p>
            <a:pPr>
              <a:spcBef>
                <a:spcPts val="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it-IT" altLang="it-IT" sz="2000" dirty="0" smtClean="0"/>
              <a:t>esame </a:t>
            </a:r>
            <a:r>
              <a:rPr lang="it-IT" altLang="it-IT" sz="2000" dirty="0"/>
              <a:t>obiettivo </a:t>
            </a:r>
            <a:r>
              <a:rPr lang="it-IT" altLang="it-IT" sz="2000" b="1" dirty="0" smtClean="0"/>
              <a:t>generale</a:t>
            </a:r>
            <a:r>
              <a:rPr lang="it-IT" altLang="it-IT" sz="2000" dirty="0" smtClean="0"/>
              <a:t>, </a:t>
            </a:r>
            <a:r>
              <a:rPr lang="it-IT" altLang="it-IT" sz="2000" dirty="0"/>
              <a:t>quando vengono rilevati aspetti generali del paziente (altezza, peso, </a:t>
            </a:r>
            <a:r>
              <a:rPr lang="it-IT" altLang="it-IT" sz="2000" dirty="0" smtClean="0"/>
              <a:t>stato </a:t>
            </a:r>
            <a:r>
              <a:rPr lang="it-IT" altLang="it-IT" sz="2000" dirty="0"/>
              <a:t>di nutrizione, stato di coscienza, deambulazione, </a:t>
            </a:r>
            <a:r>
              <a:rPr lang="it-IT" altLang="it-IT" sz="2000" dirty="0" smtClean="0"/>
              <a:t>ecc.)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it-IT" altLang="it-IT" sz="2000" dirty="0" smtClean="0"/>
          </a:p>
          <a:p>
            <a:pPr>
              <a:buFont typeface="Arial" charset="0"/>
              <a:buChar char="•"/>
              <a:defRPr/>
            </a:pPr>
            <a:r>
              <a:rPr lang="it-IT" altLang="it-IT" sz="2000" dirty="0" smtClean="0"/>
              <a:t>esame </a:t>
            </a:r>
            <a:r>
              <a:rPr lang="it-IT" altLang="it-IT" sz="2000" dirty="0"/>
              <a:t>obiettivo </a:t>
            </a:r>
            <a:r>
              <a:rPr lang="it-IT" altLang="it-IT" sz="2000" b="1" dirty="0" smtClean="0"/>
              <a:t>locale</a:t>
            </a:r>
            <a:r>
              <a:rPr lang="it-IT" altLang="it-IT" sz="2000" dirty="0" smtClean="0"/>
              <a:t> </a:t>
            </a:r>
            <a:r>
              <a:rPr lang="it-IT" altLang="it-IT" sz="2000" dirty="0"/>
              <a:t>quando vengono esaminati i vari organi, sistemi e apparati, mediante le 4 fasi di ispezione, palpazione, percussione e auscultazione</a:t>
            </a:r>
            <a:endParaRPr lang="it-IT" altLang="it-IT" sz="2000" dirty="0" smtClean="0"/>
          </a:p>
        </p:txBody>
      </p:sp>
      <p:sp>
        <p:nvSpPr>
          <p:cNvPr id="11268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488F4B-B0CD-40AC-B8CD-46DB3372869E}" type="slidenum">
              <a:rPr lang="it-IT" altLang="it-IT"/>
              <a:pPr/>
              <a:t>8</a:t>
            </a:fld>
            <a:endParaRPr lang="it-IT" altLang="it-IT"/>
          </a:p>
        </p:txBody>
      </p:sp>
      <p:pic>
        <p:nvPicPr>
          <p:cNvPr id="5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17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Esame obiettivo - osservazione</a:t>
            </a:r>
            <a:endParaRPr lang="it-IT" altLang="it-IT" sz="2800" smtClean="0"/>
          </a:p>
        </p:txBody>
      </p:sp>
      <p:sp>
        <p:nvSpPr>
          <p:cNvPr id="7171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it-IT" altLang="it-IT" sz="2000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it-IT" altLang="it-IT" sz="2000" dirty="0" smtClean="0"/>
              <a:t>Si può estendere il concetto all’</a:t>
            </a:r>
            <a:r>
              <a:rPr lang="it-IT" altLang="it-IT" sz="2000" b="1" dirty="0" smtClean="0"/>
              <a:t>osservazione</a:t>
            </a:r>
            <a:r>
              <a:rPr lang="it-IT" altLang="it-IT" sz="2000" dirty="0" smtClean="0"/>
              <a:t>, termine nel quale vengono compresi gli elementi raccolti nell’interazione del soggetto con le altre figure professionali (</a:t>
            </a:r>
            <a:r>
              <a:rPr lang="it-IT" altLang="it-IT" sz="2000" dirty="0"/>
              <a:t>ciascuno nei propri ambiti </a:t>
            </a:r>
            <a:r>
              <a:rPr lang="it-IT" altLang="it-IT" sz="2000" dirty="0" smtClean="0"/>
              <a:t>di competenza)</a:t>
            </a:r>
          </a:p>
          <a:p>
            <a:pPr algn="just">
              <a:buFont typeface="Arial" charset="0"/>
              <a:buChar char="•"/>
              <a:defRPr/>
            </a:pPr>
            <a:r>
              <a:rPr lang="it-IT" altLang="it-IT" sz="2000" dirty="0" smtClean="0"/>
              <a:t>psicologo</a:t>
            </a:r>
          </a:p>
          <a:p>
            <a:pPr algn="just">
              <a:buFont typeface="Arial" charset="0"/>
              <a:buChar char="•"/>
              <a:defRPr/>
            </a:pPr>
            <a:r>
              <a:rPr lang="it-IT" altLang="it-IT" sz="2000" dirty="0" smtClean="0"/>
              <a:t>infermiere</a:t>
            </a:r>
          </a:p>
          <a:p>
            <a:pPr algn="just">
              <a:buFont typeface="Arial" charset="0"/>
              <a:buChar char="•"/>
              <a:defRPr/>
            </a:pPr>
            <a:r>
              <a:rPr lang="it-IT" altLang="it-IT" sz="2000" dirty="0" smtClean="0"/>
              <a:t>logopedista</a:t>
            </a:r>
          </a:p>
          <a:p>
            <a:pPr>
              <a:buFont typeface="Arial" charset="0"/>
              <a:buChar char="•"/>
              <a:defRPr/>
            </a:pPr>
            <a:r>
              <a:rPr lang="it-IT" altLang="it-IT" sz="2000" dirty="0" smtClean="0"/>
              <a:t>fisioterapista</a:t>
            </a:r>
          </a:p>
          <a:p>
            <a:pPr>
              <a:buFont typeface="Arial" charset="0"/>
              <a:buChar char="•"/>
              <a:defRPr/>
            </a:pPr>
            <a:r>
              <a:rPr lang="it-IT" altLang="it-IT" sz="2000" dirty="0" smtClean="0"/>
              <a:t>terapista della neuro e psicomotricità dell’età evolutiva</a:t>
            </a:r>
          </a:p>
          <a:p>
            <a:pPr>
              <a:buFont typeface="Arial" charset="0"/>
              <a:buChar char="•"/>
              <a:defRPr/>
            </a:pPr>
            <a:r>
              <a:rPr lang="it-IT" altLang="it-IT" sz="2000" dirty="0" smtClean="0"/>
              <a:t>educatore</a:t>
            </a:r>
          </a:p>
          <a:p>
            <a:pPr>
              <a:buFont typeface="Arial" charset="0"/>
              <a:buChar char="•"/>
              <a:defRPr/>
            </a:pPr>
            <a:r>
              <a:rPr lang="it-IT" altLang="it-IT" sz="2000" dirty="0" smtClean="0"/>
              <a:t>assistente sociale</a:t>
            </a:r>
          </a:p>
          <a:p>
            <a:pPr marL="0" indent="0">
              <a:buFont typeface="Arial" charset="0"/>
              <a:buNone/>
              <a:defRPr/>
            </a:pPr>
            <a:endParaRPr lang="it-IT" altLang="it-IT" sz="2000" dirty="0" smtClean="0"/>
          </a:p>
        </p:txBody>
      </p:sp>
      <p:sp>
        <p:nvSpPr>
          <p:cNvPr id="12292" name="Segnaposto numero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4AF0697-920D-4CC5-B8AE-E91006FA319A}" type="slidenum">
              <a:rPr lang="it-IT" altLang="it-IT"/>
              <a:pPr/>
              <a:t>9</a:t>
            </a:fld>
            <a:endParaRPr lang="it-IT" altLang="it-IT"/>
          </a:p>
        </p:txBody>
      </p:sp>
      <p:pic>
        <p:nvPicPr>
          <p:cNvPr id="5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1" y="6453336"/>
            <a:ext cx="9985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3347864" y="6654552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0" i="1" dirty="0" smtClean="0">
                <a:solidFill>
                  <a:srgbClr val="2E34A8"/>
                </a:solidFill>
              </a:rPr>
              <a:t>Lucilla Frattura e Carlo Zavaroni</a:t>
            </a:r>
            <a:endParaRPr lang="it-IT" sz="900" b="0" i="1" dirty="0">
              <a:solidFill>
                <a:srgbClr val="2E3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35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8380</TotalTime>
  <Words>1327</Words>
  <Application>Microsoft Office PowerPoint</Application>
  <PresentationFormat>Presentazione su schermo (4:3)</PresentationFormat>
  <Paragraphs>514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Struttura predefinita</vt:lpstr>
      <vt:lpstr>UTILIZZO DELL’ICD-10  PER LA CODIFICA DELLE MALATTIE E DEI PROBLEMI SANITARI CORRELATI  I CODICI R e L’ESAME OBIETTIVO nei servizi per la salute mentale  </vt:lpstr>
      <vt:lpstr>ICD-10, Capitolo XVIII Sintomi, segni e reperti clinici, laboratoristici e strumentali anormali, non classificati altrove (R00 - R99)</vt:lpstr>
      <vt:lpstr>ICD-10, Capitolo XVIII Sintomi, segni e reperti clinici, laboratoristici e strumentali anormali, non classificati altrove (R00 - R99)</vt:lpstr>
      <vt:lpstr>ICD-10, Capitolo XVIII Sintomi, segni e reperti clinici, laboratoristici e strumentali anormali, non classificati altrove (R00 - R99)</vt:lpstr>
      <vt:lpstr>ICD-10, Capitolo XVIII Sintomi, segni e reperti clinici, laboratoristici e strumentali anormali, non classificati altrove (R00 - R99)</vt:lpstr>
      <vt:lpstr>Esame obiettivo - definizione</vt:lpstr>
      <vt:lpstr>Esame obiettivo - definizione</vt:lpstr>
      <vt:lpstr>Esame obiettivo - fasi</vt:lpstr>
      <vt:lpstr>Esame obiettivo - osservazione</vt:lpstr>
      <vt:lpstr>Esame obiettivo - condizioni codificabili in ICD-10 (1)</vt:lpstr>
      <vt:lpstr>Esame obiettivo - condizioni codificabili in ICD-10 (2)</vt:lpstr>
      <vt:lpstr>Esame obiettivo - condizioni codificabili in ICD-10 (3)</vt:lpstr>
      <vt:lpstr>Esame obiettivo - condizioni codificabili in ICD-10 (4)</vt:lpstr>
      <vt:lpstr>Esame obiettivo - condizioni codificabili in ICD-10 (5)</vt:lpstr>
      <vt:lpstr>Esame obiettivo - condizioni codificabili in ICD-10 (6)</vt:lpstr>
      <vt:lpstr>Esame obiettivo - condizioni codificabili in ICD-10 (7)</vt:lpstr>
      <vt:lpstr>Esame obiettivo - condizioni codificabili in ICD-10 (8)</vt:lpstr>
      <vt:lpstr>UTILIZZO DELL’ICD-10  PER LA CODIFICA DELLE MALATTIE E DEI PROBLEMI SANITARI CORRELATI  I CODICI R e L’ESAME OBIETTIVO nei servizi per la salute mentale</vt:lpstr>
    </vt:vector>
  </TitlesOfParts>
  <Company>ARS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lucilla.frattura</dc:creator>
  <cp:lastModifiedBy>Frattura Lucilla</cp:lastModifiedBy>
  <cp:revision>522</cp:revision>
  <cp:lastPrinted>2015-04-22T07:22:59Z</cp:lastPrinted>
  <dcterms:created xsi:type="dcterms:W3CDTF">2012-06-04T08:25:08Z</dcterms:created>
  <dcterms:modified xsi:type="dcterms:W3CDTF">2019-09-19T08:39:46Z</dcterms:modified>
</cp:coreProperties>
</file>